
<file path=[Content_Types].xml><?xml version="1.0" encoding="utf-8"?>
<Types xmlns="http://schemas.openxmlformats.org/package/2006/content-types">
  <Default Extension="png" ContentType="image/png"/>
  <Default Extension="pdf" ContentType="application/pdf"/>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1.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915" r:id="rId1"/>
    <p:sldMasterId id="2147483930" r:id="rId2"/>
    <p:sldMasterId id="2147483942" r:id="rId3"/>
    <p:sldMasterId id="2147483955" r:id="rId4"/>
    <p:sldMasterId id="2147483967" r:id="rId5"/>
    <p:sldMasterId id="2147483979" r:id="rId6"/>
    <p:sldMasterId id="2147483992" r:id="rId7"/>
    <p:sldMasterId id="2147484004" r:id="rId8"/>
  </p:sldMasterIdLst>
  <p:notesMasterIdLst>
    <p:notesMasterId r:id="rId88"/>
  </p:notesMasterIdLst>
  <p:handoutMasterIdLst>
    <p:handoutMasterId r:id="rId89"/>
  </p:handoutMasterIdLst>
  <p:sldIdLst>
    <p:sldId id="497" r:id="rId9"/>
    <p:sldId id="684" r:id="rId10"/>
    <p:sldId id="682" r:id="rId11"/>
    <p:sldId id="681" r:id="rId12"/>
    <p:sldId id="675" r:id="rId13"/>
    <p:sldId id="674" r:id="rId14"/>
    <p:sldId id="687" r:id="rId15"/>
    <p:sldId id="685" r:id="rId16"/>
    <p:sldId id="688" r:id="rId17"/>
    <p:sldId id="686" r:id="rId18"/>
    <p:sldId id="676" r:id="rId19"/>
    <p:sldId id="677" r:id="rId20"/>
    <p:sldId id="678" r:id="rId21"/>
    <p:sldId id="679" r:id="rId22"/>
    <p:sldId id="680" r:id="rId23"/>
    <p:sldId id="430" r:id="rId24"/>
    <p:sldId id="449" r:id="rId25"/>
    <p:sldId id="642" r:id="rId26"/>
    <p:sldId id="607" r:id="rId27"/>
    <p:sldId id="493" r:id="rId28"/>
    <p:sldId id="593" r:id="rId29"/>
    <p:sldId id="457" r:id="rId30"/>
    <p:sldId id="609" r:id="rId31"/>
    <p:sldId id="610" r:id="rId32"/>
    <p:sldId id="689" r:id="rId33"/>
    <p:sldId id="611" r:id="rId34"/>
    <p:sldId id="565" r:id="rId35"/>
    <p:sldId id="498" r:id="rId36"/>
    <p:sldId id="508" r:id="rId37"/>
    <p:sldId id="499" r:id="rId38"/>
    <p:sldId id="521" r:id="rId39"/>
    <p:sldId id="516" r:id="rId40"/>
    <p:sldId id="643" r:id="rId41"/>
    <p:sldId id="644" r:id="rId42"/>
    <p:sldId id="617" r:id="rId43"/>
    <p:sldId id="596" r:id="rId44"/>
    <p:sldId id="495" r:id="rId45"/>
    <p:sldId id="616" r:id="rId46"/>
    <p:sldId id="690" r:id="rId47"/>
    <p:sldId id="646" r:id="rId48"/>
    <p:sldId id="648" r:id="rId49"/>
    <p:sldId id="600" r:id="rId50"/>
    <p:sldId id="649" r:id="rId51"/>
    <p:sldId id="691" r:id="rId52"/>
    <p:sldId id="647" r:id="rId53"/>
    <p:sldId id="613" r:id="rId54"/>
    <p:sldId id="650" r:id="rId55"/>
    <p:sldId id="561" r:id="rId56"/>
    <p:sldId id="651" r:id="rId57"/>
    <p:sldId id="562" r:id="rId58"/>
    <p:sldId id="652" r:id="rId59"/>
    <p:sldId id="614" r:id="rId60"/>
    <p:sldId id="615" r:id="rId61"/>
    <p:sldId id="692" r:id="rId62"/>
    <p:sldId id="639" r:id="rId63"/>
    <p:sldId id="653" r:id="rId64"/>
    <p:sldId id="654" r:id="rId65"/>
    <p:sldId id="549" r:id="rId66"/>
    <p:sldId id="612" r:id="rId67"/>
    <p:sldId id="693" r:id="rId68"/>
    <p:sldId id="694" r:id="rId69"/>
    <p:sldId id="695" r:id="rId70"/>
    <p:sldId id="696" r:id="rId71"/>
    <p:sldId id="697" r:id="rId72"/>
    <p:sldId id="698" r:id="rId73"/>
    <p:sldId id="699" r:id="rId74"/>
    <p:sldId id="700" r:id="rId75"/>
    <p:sldId id="701" r:id="rId76"/>
    <p:sldId id="702" r:id="rId77"/>
    <p:sldId id="703" r:id="rId78"/>
    <p:sldId id="704" r:id="rId79"/>
    <p:sldId id="705" r:id="rId80"/>
    <p:sldId id="706" r:id="rId81"/>
    <p:sldId id="707" r:id="rId82"/>
    <p:sldId id="708" r:id="rId83"/>
    <p:sldId id="709" r:id="rId84"/>
    <p:sldId id="710" r:id="rId85"/>
    <p:sldId id="711" r:id="rId86"/>
    <p:sldId id="683" r:id="rId87"/>
  </p:sldIdLst>
  <p:sldSz cx="9144000" cy="6858000" type="screen4x3"/>
  <p:notesSz cx="6669088" cy="9926638"/>
  <p:defaultTextStyle>
    <a:defPPr>
      <a:defRPr lang="en-US"/>
    </a:defPPr>
    <a:lvl1pPr algn="ctr" rtl="0" eaLnBrk="0" fontAlgn="base" hangingPunct="0">
      <a:spcBef>
        <a:spcPct val="0"/>
      </a:spcBef>
      <a:spcAft>
        <a:spcPct val="0"/>
      </a:spcAft>
      <a:defRPr sz="3200" kern="1200">
        <a:solidFill>
          <a:schemeClr val="tx1"/>
        </a:solidFill>
        <a:latin typeface="Arial" charset="0"/>
        <a:ea typeface="ＭＳ Ｐゴシック" pitchFamily="48" charset="-128"/>
        <a:cs typeface="+mn-cs"/>
      </a:defRPr>
    </a:lvl1pPr>
    <a:lvl2pPr marL="457200" algn="ctr" rtl="0" eaLnBrk="0" fontAlgn="base" hangingPunct="0">
      <a:spcBef>
        <a:spcPct val="0"/>
      </a:spcBef>
      <a:spcAft>
        <a:spcPct val="0"/>
      </a:spcAft>
      <a:defRPr sz="3200" kern="1200">
        <a:solidFill>
          <a:schemeClr val="tx1"/>
        </a:solidFill>
        <a:latin typeface="Arial" charset="0"/>
        <a:ea typeface="ＭＳ Ｐゴシック" pitchFamily="48" charset="-128"/>
        <a:cs typeface="+mn-cs"/>
      </a:defRPr>
    </a:lvl2pPr>
    <a:lvl3pPr marL="914400" algn="ctr" rtl="0" eaLnBrk="0" fontAlgn="base" hangingPunct="0">
      <a:spcBef>
        <a:spcPct val="0"/>
      </a:spcBef>
      <a:spcAft>
        <a:spcPct val="0"/>
      </a:spcAft>
      <a:defRPr sz="3200" kern="1200">
        <a:solidFill>
          <a:schemeClr val="tx1"/>
        </a:solidFill>
        <a:latin typeface="Arial" charset="0"/>
        <a:ea typeface="ＭＳ Ｐゴシック" pitchFamily="48" charset="-128"/>
        <a:cs typeface="+mn-cs"/>
      </a:defRPr>
    </a:lvl3pPr>
    <a:lvl4pPr marL="1371600" algn="ctr" rtl="0" eaLnBrk="0" fontAlgn="base" hangingPunct="0">
      <a:spcBef>
        <a:spcPct val="0"/>
      </a:spcBef>
      <a:spcAft>
        <a:spcPct val="0"/>
      </a:spcAft>
      <a:defRPr sz="3200" kern="1200">
        <a:solidFill>
          <a:schemeClr val="tx1"/>
        </a:solidFill>
        <a:latin typeface="Arial" charset="0"/>
        <a:ea typeface="ＭＳ Ｐゴシック" pitchFamily="48" charset="-128"/>
        <a:cs typeface="+mn-cs"/>
      </a:defRPr>
    </a:lvl4pPr>
    <a:lvl5pPr marL="1828800" algn="ctr" rtl="0" eaLnBrk="0" fontAlgn="base" hangingPunct="0">
      <a:spcBef>
        <a:spcPct val="0"/>
      </a:spcBef>
      <a:spcAft>
        <a:spcPct val="0"/>
      </a:spcAft>
      <a:defRPr sz="3200" kern="1200">
        <a:solidFill>
          <a:schemeClr val="tx1"/>
        </a:solidFill>
        <a:latin typeface="Arial" charset="0"/>
        <a:ea typeface="ＭＳ Ｐゴシック" pitchFamily="48" charset="-128"/>
        <a:cs typeface="+mn-cs"/>
      </a:defRPr>
    </a:lvl5pPr>
    <a:lvl6pPr marL="2286000" algn="l" defTabSz="914400" rtl="0" eaLnBrk="1" latinLnBrk="0" hangingPunct="1">
      <a:defRPr sz="3200" kern="1200">
        <a:solidFill>
          <a:schemeClr val="tx1"/>
        </a:solidFill>
        <a:latin typeface="Arial" charset="0"/>
        <a:ea typeface="ＭＳ Ｐゴシック" pitchFamily="48" charset="-128"/>
        <a:cs typeface="+mn-cs"/>
      </a:defRPr>
    </a:lvl6pPr>
    <a:lvl7pPr marL="2743200" algn="l" defTabSz="914400" rtl="0" eaLnBrk="1" latinLnBrk="0" hangingPunct="1">
      <a:defRPr sz="3200" kern="1200">
        <a:solidFill>
          <a:schemeClr val="tx1"/>
        </a:solidFill>
        <a:latin typeface="Arial" charset="0"/>
        <a:ea typeface="ＭＳ Ｐゴシック" pitchFamily="48" charset="-128"/>
        <a:cs typeface="+mn-cs"/>
      </a:defRPr>
    </a:lvl7pPr>
    <a:lvl8pPr marL="3200400" algn="l" defTabSz="914400" rtl="0" eaLnBrk="1" latinLnBrk="0" hangingPunct="1">
      <a:defRPr sz="3200" kern="1200">
        <a:solidFill>
          <a:schemeClr val="tx1"/>
        </a:solidFill>
        <a:latin typeface="Arial" charset="0"/>
        <a:ea typeface="ＭＳ Ｐゴシック" pitchFamily="48" charset="-128"/>
        <a:cs typeface="+mn-cs"/>
      </a:defRPr>
    </a:lvl8pPr>
    <a:lvl9pPr marL="3657600" algn="l" defTabSz="914400" rtl="0" eaLnBrk="1" latinLnBrk="0" hangingPunct="1">
      <a:defRPr sz="3200" kern="1200">
        <a:solidFill>
          <a:schemeClr val="tx1"/>
        </a:solidFill>
        <a:latin typeface="Arial" charset="0"/>
        <a:ea typeface="ＭＳ Ｐゴシック" pitchFamily="48"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E883"/>
    <a:srgbClr val="C60000"/>
    <a:srgbClr val="004C7B"/>
    <a:srgbClr val="E44589"/>
    <a:srgbClr val="E2001C"/>
    <a:srgbClr val="243489"/>
    <a:srgbClr val="E58955"/>
    <a:srgbClr val="FCCC4C"/>
    <a:srgbClr val="FF8000"/>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74" autoAdjust="0"/>
    <p:restoredTop sz="94652" autoAdjust="0"/>
  </p:normalViewPr>
  <p:slideViewPr>
    <p:cSldViewPr snapToGrid="0">
      <p:cViewPr>
        <p:scale>
          <a:sx n="100" d="100"/>
          <a:sy n="100" d="100"/>
        </p:scale>
        <p:origin x="-978" y="690"/>
      </p:cViewPr>
      <p:guideLst>
        <p:guide orient="horz" pos="4080"/>
        <p:guide pos="2895"/>
      </p:guideLst>
    </p:cSldViewPr>
  </p:slideViewPr>
  <p:outlineViewPr>
    <p:cViewPr>
      <p:scale>
        <a:sx n="33" d="100"/>
        <a:sy n="33" d="100"/>
      </p:scale>
      <p:origin x="0" y="1872"/>
    </p:cViewPr>
  </p:outlineViewPr>
  <p:notesTextViewPr>
    <p:cViewPr>
      <p:scale>
        <a:sx n="100" d="100"/>
        <a:sy n="100" d="100"/>
      </p:scale>
      <p:origin x="0" y="0"/>
    </p:cViewPr>
  </p:notesTextViewPr>
  <p:sorterViewPr>
    <p:cViewPr>
      <p:scale>
        <a:sx n="150" d="100"/>
        <a:sy n="150" d="100"/>
      </p:scale>
      <p:origin x="0" y="3398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84" Type="http://schemas.openxmlformats.org/officeDocument/2006/relationships/slide" Target="slides/slide76.xml"/><Relationship Id="rId89"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slide" Target="slides/slide79.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presProps" Target="presProp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4" Type="http://schemas.openxmlformats.org/officeDocument/2006/relationships/slideMaster" Target="slideMasters/slideMaster4.xml"/><Relationship Id="rId9"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892425" cy="498475"/>
          </a:xfrm>
          <a:prstGeom prst="rect">
            <a:avLst/>
          </a:prstGeom>
          <a:noFill/>
          <a:ln w="9525">
            <a:noFill/>
            <a:miter lim="800000"/>
            <a:headEnd/>
            <a:tailEnd/>
          </a:ln>
        </p:spPr>
        <p:txBody>
          <a:bodyPr vert="horz" wrap="square" lIns="90452" tIns="45226" rIns="90452" bIns="45226" numCol="1" anchor="t" anchorCtr="0" compatLnSpc="1">
            <a:prstTxWarp prst="textNoShape">
              <a:avLst/>
            </a:prstTxWarp>
          </a:bodyPr>
          <a:lstStyle>
            <a:lvl1pPr algn="l" defTabSz="904875">
              <a:defRPr sz="1200"/>
            </a:lvl1pPr>
          </a:lstStyle>
          <a:p>
            <a:pPr>
              <a:defRPr/>
            </a:pPr>
            <a:endParaRPr lang="en-US" dirty="0"/>
          </a:p>
        </p:txBody>
      </p:sp>
      <p:sp>
        <p:nvSpPr>
          <p:cNvPr id="10243" name="Rectangle 3"/>
          <p:cNvSpPr>
            <a:spLocks noGrp="1" noChangeArrowheads="1"/>
          </p:cNvSpPr>
          <p:nvPr>
            <p:ph type="dt" sz="quarter" idx="1"/>
          </p:nvPr>
        </p:nvSpPr>
        <p:spPr bwMode="auto">
          <a:xfrm>
            <a:off x="3776663" y="0"/>
            <a:ext cx="2892425" cy="498475"/>
          </a:xfrm>
          <a:prstGeom prst="rect">
            <a:avLst/>
          </a:prstGeom>
          <a:noFill/>
          <a:ln w="9525">
            <a:noFill/>
            <a:miter lim="800000"/>
            <a:headEnd/>
            <a:tailEnd/>
          </a:ln>
        </p:spPr>
        <p:txBody>
          <a:bodyPr vert="horz" wrap="square" lIns="90452" tIns="45226" rIns="90452" bIns="45226" numCol="1" anchor="t" anchorCtr="0" compatLnSpc="1">
            <a:prstTxWarp prst="textNoShape">
              <a:avLst/>
            </a:prstTxWarp>
          </a:bodyPr>
          <a:lstStyle>
            <a:lvl1pPr algn="r" defTabSz="904875">
              <a:defRPr sz="1200"/>
            </a:lvl1pPr>
          </a:lstStyle>
          <a:p>
            <a:pPr>
              <a:defRPr/>
            </a:pPr>
            <a:endParaRPr lang="en-US" dirty="0"/>
          </a:p>
        </p:txBody>
      </p:sp>
      <p:sp>
        <p:nvSpPr>
          <p:cNvPr id="10244" name="Rectangle 4"/>
          <p:cNvSpPr>
            <a:spLocks noGrp="1" noChangeArrowheads="1"/>
          </p:cNvSpPr>
          <p:nvPr>
            <p:ph type="ftr" sz="quarter" idx="2"/>
          </p:nvPr>
        </p:nvSpPr>
        <p:spPr bwMode="auto">
          <a:xfrm>
            <a:off x="0" y="9428163"/>
            <a:ext cx="2892425" cy="498475"/>
          </a:xfrm>
          <a:prstGeom prst="rect">
            <a:avLst/>
          </a:prstGeom>
          <a:noFill/>
          <a:ln w="9525">
            <a:noFill/>
            <a:miter lim="800000"/>
            <a:headEnd/>
            <a:tailEnd/>
          </a:ln>
        </p:spPr>
        <p:txBody>
          <a:bodyPr vert="horz" wrap="square" lIns="90452" tIns="45226" rIns="90452" bIns="45226" numCol="1" anchor="b" anchorCtr="0" compatLnSpc="1">
            <a:prstTxWarp prst="textNoShape">
              <a:avLst/>
            </a:prstTxWarp>
          </a:bodyPr>
          <a:lstStyle>
            <a:lvl1pPr algn="l" defTabSz="904875">
              <a:defRPr sz="1200"/>
            </a:lvl1pPr>
          </a:lstStyle>
          <a:p>
            <a:pPr>
              <a:defRPr/>
            </a:pPr>
            <a:endParaRPr lang="en-US" dirty="0"/>
          </a:p>
        </p:txBody>
      </p:sp>
      <p:sp>
        <p:nvSpPr>
          <p:cNvPr id="10245" name="Rectangle 5"/>
          <p:cNvSpPr>
            <a:spLocks noGrp="1" noChangeArrowheads="1"/>
          </p:cNvSpPr>
          <p:nvPr>
            <p:ph type="sldNum" sz="quarter" idx="3"/>
          </p:nvPr>
        </p:nvSpPr>
        <p:spPr bwMode="auto">
          <a:xfrm>
            <a:off x="3776663" y="9428163"/>
            <a:ext cx="2892425" cy="498475"/>
          </a:xfrm>
          <a:prstGeom prst="rect">
            <a:avLst/>
          </a:prstGeom>
          <a:noFill/>
          <a:ln w="9525">
            <a:noFill/>
            <a:miter lim="800000"/>
            <a:headEnd/>
            <a:tailEnd/>
          </a:ln>
        </p:spPr>
        <p:txBody>
          <a:bodyPr vert="horz" wrap="square" lIns="90452" tIns="45226" rIns="90452" bIns="45226" numCol="1" anchor="b" anchorCtr="0" compatLnSpc="1">
            <a:prstTxWarp prst="textNoShape">
              <a:avLst/>
            </a:prstTxWarp>
          </a:bodyPr>
          <a:lstStyle>
            <a:lvl1pPr algn="r" defTabSz="904875">
              <a:defRPr sz="1200"/>
            </a:lvl1pPr>
          </a:lstStyle>
          <a:p>
            <a:pPr>
              <a:defRPr/>
            </a:pPr>
            <a:fld id="{11FDF5E9-3218-470A-A395-404415211259}" type="slidenum">
              <a:rPr lang="en-US"/>
              <a:pPr>
                <a:defRPr/>
              </a:pPr>
              <a:t>‹#›</a:t>
            </a:fld>
            <a:endParaRPr lang="en-US" dirty="0"/>
          </a:p>
        </p:txBody>
      </p:sp>
    </p:spTree>
    <p:extLst>
      <p:ext uri="{BB962C8B-B14F-4D97-AF65-F5344CB8AC3E}">
        <p14:creationId xmlns:p14="http://schemas.microsoft.com/office/powerpoint/2010/main" val="36664303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892425" cy="498475"/>
          </a:xfrm>
          <a:prstGeom prst="rect">
            <a:avLst/>
          </a:prstGeom>
          <a:noFill/>
          <a:ln w="9525">
            <a:noFill/>
            <a:miter lim="800000"/>
            <a:headEnd/>
            <a:tailEnd/>
          </a:ln>
        </p:spPr>
        <p:txBody>
          <a:bodyPr vert="horz" wrap="square" lIns="90452" tIns="45226" rIns="90452" bIns="45226" numCol="1" anchor="t" anchorCtr="0" compatLnSpc="1">
            <a:prstTxWarp prst="textNoShape">
              <a:avLst/>
            </a:prstTxWarp>
          </a:bodyPr>
          <a:lstStyle>
            <a:lvl1pPr algn="l" defTabSz="904875">
              <a:defRPr sz="1200"/>
            </a:lvl1pPr>
          </a:lstStyle>
          <a:p>
            <a:pPr>
              <a:defRPr/>
            </a:pPr>
            <a:endParaRPr lang="en-US" dirty="0"/>
          </a:p>
        </p:txBody>
      </p:sp>
      <p:sp>
        <p:nvSpPr>
          <p:cNvPr id="5123" name="Rectangle 3"/>
          <p:cNvSpPr>
            <a:spLocks noGrp="1" noChangeArrowheads="1"/>
          </p:cNvSpPr>
          <p:nvPr>
            <p:ph type="dt" idx="1"/>
          </p:nvPr>
        </p:nvSpPr>
        <p:spPr bwMode="auto">
          <a:xfrm>
            <a:off x="3776663" y="0"/>
            <a:ext cx="2892425" cy="498475"/>
          </a:xfrm>
          <a:prstGeom prst="rect">
            <a:avLst/>
          </a:prstGeom>
          <a:noFill/>
          <a:ln w="9525">
            <a:noFill/>
            <a:miter lim="800000"/>
            <a:headEnd/>
            <a:tailEnd/>
          </a:ln>
        </p:spPr>
        <p:txBody>
          <a:bodyPr vert="horz" wrap="square" lIns="90452" tIns="45226" rIns="90452" bIns="45226" numCol="1" anchor="t" anchorCtr="0" compatLnSpc="1">
            <a:prstTxWarp prst="textNoShape">
              <a:avLst/>
            </a:prstTxWarp>
          </a:bodyPr>
          <a:lstStyle>
            <a:lvl1pPr algn="r" defTabSz="904875">
              <a:defRPr sz="1200"/>
            </a:lvl1pPr>
          </a:lstStyle>
          <a:p>
            <a:pPr>
              <a:defRPr/>
            </a:pPr>
            <a:endParaRPr lang="en-US" dirty="0"/>
          </a:p>
        </p:txBody>
      </p:sp>
      <p:sp>
        <p:nvSpPr>
          <p:cNvPr id="52228" name="Rectangle 4"/>
          <p:cNvSpPr>
            <a:spLocks noGrp="1" noRot="1" noChangeAspect="1" noChangeArrowheads="1" noTextEdit="1"/>
          </p:cNvSpPr>
          <p:nvPr>
            <p:ph type="sldImg" idx="2"/>
          </p:nvPr>
        </p:nvSpPr>
        <p:spPr bwMode="auto">
          <a:xfrm>
            <a:off x="855663" y="746125"/>
            <a:ext cx="4959350" cy="3719513"/>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889000" y="4714875"/>
            <a:ext cx="4891088" cy="4465638"/>
          </a:xfrm>
          <a:prstGeom prst="rect">
            <a:avLst/>
          </a:prstGeom>
          <a:noFill/>
          <a:ln w="9525">
            <a:noFill/>
            <a:miter lim="800000"/>
            <a:headEnd/>
            <a:tailEnd/>
          </a:ln>
        </p:spPr>
        <p:txBody>
          <a:bodyPr vert="horz" wrap="square" lIns="90452" tIns="45226" rIns="90452" bIns="4522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9428163"/>
            <a:ext cx="2892425" cy="498475"/>
          </a:xfrm>
          <a:prstGeom prst="rect">
            <a:avLst/>
          </a:prstGeom>
          <a:noFill/>
          <a:ln w="9525">
            <a:noFill/>
            <a:miter lim="800000"/>
            <a:headEnd/>
            <a:tailEnd/>
          </a:ln>
        </p:spPr>
        <p:txBody>
          <a:bodyPr vert="horz" wrap="square" lIns="90452" tIns="45226" rIns="90452" bIns="45226" numCol="1" anchor="b" anchorCtr="0" compatLnSpc="1">
            <a:prstTxWarp prst="textNoShape">
              <a:avLst/>
            </a:prstTxWarp>
          </a:bodyPr>
          <a:lstStyle>
            <a:lvl1pPr algn="l" defTabSz="904875">
              <a:defRPr sz="1200"/>
            </a:lvl1pPr>
          </a:lstStyle>
          <a:p>
            <a:pPr>
              <a:defRPr/>
            </a:pPr>
            <a:endParaRPr lang="en-US" dirty="0"/>
          </a:p>
        </p:txBody>
      </p:sp>
      <p:sp>
        <p:nvSpPr>
          <p:cNvPr id="5127" name="Rectangle 7"/>
          <p:cNvSpPr>
            <a:spLocks noGrp="1" noChangeArrowheads="1"/>
          </p:cNvSpPr>
          <p:nvPr>
            <p:ph type="sldNum" sz="quarter" idx="5"/>
          </p:nvPr>
        </p:nvSpPr>
        <p:spPr bwMode="auto">
          <a:xfrm>
            <a:off x="3776663" y="9428163"/>
            <a:ext cx="2892425" cy="498475"/>
          </a:xfrm>
          <a:prstGeom prst="rect">
            <a:avLst/>
          </a:prstGeom>
          <a:noFill/>
          <a:ln w="9525">
            <a:noFill/>
            <a:miter lim="800000"/>
            <a:headEnd/>
            <a:tailEnd/>
          </a:ln>
        </p:spPr>
        <p:txBody>
          <a:bodyPr vert="horz" wrap="square" lIns="90452" tIns="45226" rIns="90452" bIns="45226" numCol="1" anchor="b" anchorCtr="0" compatLnSpc="1">
            <a:prstTxWarp prst="textNoShape">
              <a:avLst/>
            </a:prstTxWarp>
          </a:bodyPr>
          <a:lstStyle>
            <a:lvl1pPr algn="r" defTabSz="904875">
              <a:defRPr sz="1200"/>
            </a:lvl1pPr>
          </a:lstStyle>
          <a:p>
            <a:pPr>
              <a:defRPr/>
            </a:pPr>
            <a:fld id="{74BF81CF-2259-4158-9696-7D6277D3C33E}" type="slidenum">
              <a:rPr lang="en-US"/>
              <a:pPr>
                <a:defRPr/>
              </a:pPr>
              <a:t>‹#›</a:t>
            </a:fld>
            <a:endParaRPr lang="en-US" dirty="0"/>
          </a:p>
        </p:txBody>
      </p:sp>
    </p:spTree>
    <p:extLst>
      <p:ext uri="{BB962C8B-B14F-4D97-AF65-F5344CB8AC3E}">
        <p14:creationId xmlns:p14="http://schemas.microsoft.com/office/powerpoint/2010/main" val="15187213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48"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48"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48"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48"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48"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p:spPr>
        <p:txBody>
          <a:bodyPr/>
          <a:lstStyle/>
          <a:p>
            <a:endParaRPr lang="en-US" dirty="0"/>
          </a:p>
        </p:txBody>
      </p:sp>
      <p:sp>
        <p:nvSpPr>
          <p:cNvPr id="38916" name="Slide Number Placeholder 3"/>
          <p:cNvSpPr txBox="1">
            <a:spLocks noGrp="1"/>
          </p:cNvSpPr>
          <p:nvPr/>
        </p:nvSpPr>
        <p:spPr bwMode="auto">
          <a:xfrm>
            <a:off x="3778250" y="9429183"/>
            <a:ext cx="2889250" cy="495851"/>
          </a:xfrm>
          <a:prstGeom prst="rect">
            <a:avLst/>
          </a:prstGeom>
          <a:noFill/>
          <a:ln w="9525">
            <a:noFill/>
            <a:miter lim="800000"/>
            <a:headEnd/>
            <a:tailEnd/>
          </a:ln>
        </p:spPr>
        <p:txBody>
          <a:bodyPr lIns="91432" tIns="45715" rIns="91432" bIns="45715" anchor="b">
            <a:prstTxWarp prst="textNoShape">
              <a:avLst/>
            </a:prstTxWarp>
          </a:bodyPr>
          <a:lstStyle/>
          <a:p>
            <a:pPr algn="r"/>
            <a:fld id="{79885533-E494-384D-A34F-AA0B95AA25A5}" type="slidenum">
              <a:rPr lang="en-GB" sz="1200"/>
              <a:pPr algn="r"/>
              <a:t>1</a:t>
            </a:fld>
            <a:endParaRPr lang="en-GB" sz="12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521C72E7-B734-453F-8FDA-24741675BC06}" type="slidenum">
              <a:rPr lang="en-US" smtClean="0"/>
              <a:pPr/>
              <a:t>24</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p:spPr>
        <p:txBody>
          <a:bodyPr/>
          <a:lstStyle/>
          <a:p>
            <a:endParaRPr lang="en-US" dirty="0"/>
          </a:p>
        </p:txBody>
      </p:sp>
      <p:sp>
        <p:nvSpPr>
          <p:cNvPr id="38916" name="Slide Number Placeholder 3"/>
          <p:cNvSpPr txBox="1">
            <a:spLocks noGrp="1"/>
          </p:cNvSpPr>
          <p:nvPr/>
        </p:nvSpPr>
        <p:spPr bwMode="auto">
          <a:xfrm>
            <a:off x="3778250" y="9429183"/>
            <a:ext cx="2889250" cy="495851"/>
          </a:xfrm>
          <a:prstGeom prst="rect">
            <a:avLst/>
          </a:prstGeom>
          <a:noFill/>
          <a:ln w="9525">
            <a:noFill/>
            <a:miter lim="800000"/>
            <a:headEnd/>
            <a:tailEnd/>
          </a:ln>
        </p:spPr>
        <p:txBody>
          <a:bodyPr lIns="91432" tIns="45715" rIns="91432" bIns="45715" anchor="b">
            <a:prstTxWarp prst="textNoShape">
              <a:avLst/>
            </a:prstTxWarp>
          </a:bodyPr>
          <a:lstStyle/>
          <a:p>
            <a:pPr algn="r"/>
            <a:fld id="{79885533-E494-384D-A34F-AA0B95AA25A5}" type="slidenum">
              <a:rPr lang="en-GB" sz="1200"/>
              <a:pPr algn="r"/>
              <a:t>25</a:t>
            </a:fld>
            <a:endParaRPr lang="en-GB" sz="12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521C72E7-B734-453F-8FDA-24741675BC06}" type="slidenum">
              <a:rPr lang="en-US" smtClean="0"/>
              <a:pPr/>
              <a:t>26</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521C72E7-B734-453F-8FDA-24741675BC06}" type="slidenum">
              <a:rPr lang="en-US" smtClean="0"/>
              <a:pPr/>
              <a:t>31</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39A09A2D-FCD3-4561-9B60-D60091712B38}" type="slidenum">
              <a:rPr lang="en-US" smtClean="0"/>
              <a:pPr/>
              <a:t>32</a:t>
            </a:fld>
            <a:endParaRPr 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39A09A2D-FCD3-4561-9B60-D60091712B38}" type="slidenum">
              <a:rPr lang="en-US" smtClean="0"/>
              <a:pPr/>
              <a:t>33</a:t>
            </a:fld>
            <a:endParaRPr 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39A09A2D-FCD3-4561-9B60-D60091712B38}" type="slidenum">
              <a:rPr lang="en-US" smtClean="0"/>
              <a:pPr/>
              <a:t>34</a:t>
            </a:fld>
            <a:endParaRPr 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A157BAFC-142E-41AE-8F75-70F18F957DE4}" type="slidenum">
              <a:rPr lang="en-US" smtClean="0"/>
              <a:pPr/>
              <a:t>37</a:t>
            </a:fld>
            <a:endParaRPr lang="en-US"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p:spPr>
        <p:txBody>
          <a:bodyPr/>
          <a:lstStyle/>
          <a:p>
            <a:endParaRPr lang="en-US" dirty="0"/>
          </a:p>
        </p:txBody>
      </p:sp>
      <p:sp>
        <p:nvSpPr>
          <p:cNvPr id="38916" name="Slide Number Placeholder 3"/>
          <p:cNvSpPr txBox="1">
            <a:spLocks noGrp="1"/>
          </p:cNvSpPr>
          <p:nvPr/>
        </p:nvSpPr>
        <p:spPr bwMode="auto">
          <a:xfrm>
            <a:off x="3778250" y="9429183"/>
            <a:ext cx="2889250" cy="495851"/>
          </a:xfrm>
          <a:prstGeom prst="rect">
            <a:avLst/>
          </a:prstGeom>
          <a:noFill/>
          <a:ln w="9525">
            <a:noFill/>
            <a:miter lim="800000"/>
            <a:headEnd/>
            <a:tailEnd/>
          </a:ln>
        </p:spPr>
        <p:txBody>
          <a:bodyPr lIns="91432" tIns="45715" rIns="91432" bIns="45715" anchor="b">
            <a:prstTxWarp prst="textNoShape">
              <a:avLst/>
            </a:prstTxWarp>
          </a:bodyPr>
          <a:lstStyle/>
          <a:p>
            <a:pPr algn="r"/>
            <a:fld id="{79885533-E494-384D-A34F-AA0B95AA25A5}" type="slidenum">
              <a:rPr lang="en-GB" sz="1200"/>
              <a:pPr algn="r"/>
              <a:t>39</a:t>
            </a:fld>
            <a:endParaRPr lang="en-GB" sz="120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p:spPr>
        <p:txBody>
          <a:bodyPr/>
          <a:lstStyle/>
          <a:p>
            <a:endParaRPr lang="en-US" dirty="0"/>
          </a:p>
        </p:txBody>
      </p:sp>
      <p:sp>
        <p:nvSpPr>
          <p:cNvPr id="38916" name="Slide Number Placeholder 3"/>
          <p:cNvSpPr txBox="1">
            <a:spLocks noGrp="1"/>
          </p:cNvSpPr>
          <p:nvPr/>
        </p:nvSpPr>
        <p:spPr bwMode="auto">
          <a:xfrm>
            <a:off x="3778250" y="9429183"/>
            <a:ext cx="2889250" cy="495851"/>
          </a:xfrm>
          <a:prstGeom prst="rect">
            <a:avLst/>
          </a:prstGeom>
          <a:noFill/>
          <a:ln w="9525">
            <a:noFill/>
            <a:miter lim="800000"/>
            <a:headEnd/>
            <a:tailEnd/>
          </a:ln>
        </p:spPr>
        <p:txBody>
          <a:bodyPr lIns="91432" tIns="45715" rIns="91432" bIns="45715" anchor="b">
            <a:prstTxWarp prst="textNoShape">
              <a:avLst/>
            </a:prstTxWarp>
          </a:bodyPr>
          <a:lstStyle/>
          <a:p>
            <a:pPr algn="r"/>
            <a:fld id="{79885533-E494-384D-A34F-AA0B95AA25A5}" type="slidenum">
              <a:rPr lang="en-GB" sz="1200"/>
              <a:pPr algn="r"/>
              <a:t>44</a:t>
            </a:fld>
            <a:endParaRPr lang="en-GB"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A157BAFC-142E-41AE-8F75-70F18F957DE4}" type="slidenum">
              <a:rPr lang="en-US" smtClean="0"/>
              <a:pPr/>
              <a:t>16</a:t>
            </a:fld>
            <a:endParaRPr lang="en-US"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GB"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p:spPr>
        <p:txBody>
          <a:bodyPr/>
          <a:lstStyle/>
          <a:p>
            <a:endParaRPr lang="en-US" dirty="0"/>
          </a:p>
        </p:txBody>
      </p:sp>
      <p:sp>
        <p:nvSpPr>
          <p:cNvPr id="38916" name="Slide Number Placeholder 3"/>
          <p:cNvSpPr txBox="1">
            <a:spLocks noGrp="1"/>
          </p:cNvSpPr>
          <p:nvPr/>
        </p:nvSpPr>
        <p:spPr bwMode="auto">
          <a:xfrm>
            <a:off x="3778250" y="9429183"/>
            <a:ext cx="2889250" cy="495851"/>
          </a:xfrm>
          <a:prstGeom prst="rect">
            <a:avLst/>
          </a:prstGeom>
          <a:noFill/>
          <a:ln w="9525">
            <a:noFill/>
            <a:miter lim="800000"/>
            <a:headEnd/>
            <a:tailEnd/>
          </a:ln>
        </p:spPr>
        <p:txBody>
          <a:bodyPr lIns="91432" tIns="45715" rIns="91432" bIns="45715" anchor="b">
            <a:prstTxWarp prst="textNoShape">
              <a:avLst/>
            </a:prstTxWarp>
          </a:bodyPr>
          <a:lstStyle/>
          <a:p>
            <a:pPr algn="r"/>
            <a:fld id="{79885533-E494-384D-A34F-AA0B95AA25A5}" type="slidenum">
              <a:rPr lang="en-GB" sz="1200"/>
              <a:pPr algn="r"/>
              <a:t>54</a:t>
            </a:fld>
            <a:endParaRPr lang="en-GB" sz="1200"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A157BAFC-142E-41AE-8F75-70F18F957DE4}" type="slidenum">
              <a:rPr lang="en-US" smtClean="0"/>
              <a:pPr/>
              <a:t>55</a:t>
            </a:fld>
            <a:endParaRPr lang="en-US"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5201F966-C98F-4FBE-9019-9BD694477B74}" type="slidenum">
              <a:rPr lang="en-US" smtClean="0"/>
              <a:pPr/>
              <a:t>58</a:t>
            </a:fld>
            <a:endParaRPr lang="en-US" dirty="0"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GB"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3777461" y="9429305"/>
            <a:ext cx="2890137" cy="495793"/>
          </a:xfrm>
          <a:prstGeom prst="rect">
            <a:avLst/>
          </a:prstGeom>
          <a:noFill/>
          <a:ln w="9525">
            <a:noFill/>
            <a:miter lim="800000"/>
            <a:headEnd/>
            <a:tailEnd/>
          </a:ln>
        </p:spPr>
        <p:txBody>
          <a:bodyPr lIns="94764" tIns="47381" rIns="94764" bIns="47381" anchor="b">
            <a:prstTxWarp prst="textNoShape">
              <a:avLst/>
            </a:prstTxWarp>
          </a:bodyPr>
          <a:lstStyle/>
          <a:p>
            <a:pPr algn="r" defTabSz="948400"/>
            <a:fld id="{5347971D-A661-8740-80DE-2038E35BE1BE}" type="slidenum">
              <a:rPr lang="en-GB" sz="1200"/>
              <a:pPr algn="r" defTabSz="948400"/>
              <a:t>60</a:t>
            </a:fld>
            <a:endParaRPr lang="en-GB" sz="1200" dirty="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ln/>
        </p:spPr>
        <p:txBody>
          <a:bodyPr/>
          <a:lstStyle/>
          <a:p>
            <a:pPr eaLnBrk="1" hangingPunct="1"/>
            <a:endParaRPr lang="en-US">
              <a:latin typeface="Arial" pitchFamily="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txBox="1">
            <a:spLocks noGrp="1" noChangeArrowheads="1"/>
          </p:cNvSpPr>
          <p:nvPr/>
        </p:nvSpPr>
        <p:spPr bwMode="auto">
          <a:xfrm>
            <a:off x="3777461" y="9429305"/>
            <a:ext cx="2890137" cy="495793"/>
          </a:xfrm>
          <a:prstGeom prst="rect">
            <a:avLst/>
          </a:prstGeom>
          <a:noFill/>
          <a:ln w="9525">
            <a:noFill/>
            <a:miter lim="800000"/>
            <a:headEnd/>
            <a:tailEnd/>
          </a:ln>
        </p:spPr>
        <p:txBody>
          <a:bodyPr lIns="94764" tIns="47381" rIns="94764" bIns="47381" anchor="b">
            <a:prstTxWarp prst="textNoShape">
              <a:avLst/>
            </a:prstTxWarp>
          </a:bodyPr>
          <a:lstStyle/>
          <a:p>
            <a:pPr algn="r" defTabSz="948400"/>
            <a:fld id="{D1D68C0D-6E69-4A45-8171-E636032CE713}" type="slidenum">
              <a:rPr lang="en-GB" sz="1200"/>
              <a:pPr algn="r" defTabSz="948400"/>
              <a:t>62</a:t>
            </a:fld>
            <a:endParaRPr lang="en-GB" sz="1200" dirty="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ln/>
        </p:spPr>
        <p:txBody>
          <a:bodyPr/>
          <a:lstStyle/>
          <a:p>
            <a:pPr eaLnBrk="1" hangingPunct="1">
              <a:buFontTx/>
              <a:buChar char="-"/>
            </a:pPr>
            <a:endParaRPr lang="en-US">
              <a:latin typeface="Arial" pitchFamily="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777461" y="9429305"/>
            <a:ext cx="2890137" cy="495793"/>
          </a:xfrm>
          <a:prstGeom prst="rect">
            <a:avLst/>
          </a:prstGeom>
          <a:noFill/>
          <a:ln w="9525">
            <a:noFill/>
            <a:miter lim="800000"/>
            <a:headEnd/>
            <a:tailEnd/>
          </a:ln>
        </p:spPr>
        <p:txBody>
          <a:bodyPr lIns="94764" tIns="47381" rIns="94764" bIns="47381" anchor="b">
            <a:prstTxWarp prst="textNoShape">
              <a:avLst/>
            </a:prstTxWarp>
          </a:bodyPr>
          <a:lstStyle/>
          <a:p>
            <a:pPr algn="r" defTabSz="948400"/>
            <a:fld id="{AA313E06-236D-604E-85CB-B33D4D2E9EBD}" type="slidenum">
              <a:rPr lang="en-GB" sz="1200"/>
              <a:pPr algn="r" defTabSz="948400"/>
              <a:t>63</a:t>
            </a:fld>
            <a:endParaRPr lang="en-GB" sz="1200" dirty="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ln/>
        </p:spPr>
        <p:txBody>
          <a:bodyPr/>
          <a:lstStyle/>
          <a:p>
            <a:pPr eaLnBrk="1" hangingPunct="1">
              <a:buFontTx/>
              <a:buChar char="-"/>
            </a:pPr>
            <a:endParaRPr lang="en-US">
              <a:latin typeface="Arial" pitchFamily="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txBox="1">
            <a:spLocks noGrp="1" noChangeArrowheads="1"/>
          </p:cNvSpPr>
          <p:nvPr/>
        </p:nvSpPr>
        <p:spPr bwMode="auto">
          <a:xfrm>
            <a:off x="3777461" y="9429305"/>
            <a:ext cx="2890137" cy="495793"/>
          </a:xfrm>
          <a:prstGeom prst="rect">
            <a:avLst/>
          </a:prstGeom>
          <a:noFill/>
          <a:ln w="9525">
            <a:noFill/>
            <a:miter lim="800000"/>
            <a:headEnd/>
            <a:tailEnd/>
          </a:ln>
        </p:spPr>
        <p:txBody>
          <a:bodyPr lIns="94764" tIns="47381" rIns="94764" bIns="47381" anchor="b">
            <a:prstTxWarp prst="textNoShape">
              <a:avLst/>
            </a:prstTxWarp>
          </a:bodyPr>
          <a:lstStyle/>
          <a:p>
            <a:pPr algn="r" defTabSz="948400"/>
            <a:fld id="{FEDD5CB5-D008-644C-869F-4F100515858B}" type="slidenum">
              <a:rPr lang="en-GB" sz="1200"/>
              <a:pPr algn="r" defTabSz="948400"/>
              <a:t>64</a:t>
            </a:fld>
            <a:endParaRPr lang="en-GB" sz="1200" dirty="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ln/>
        </p:spPr>
        <p:txBody>
          <a:bodyPr/>
          <a:lstStyle/>
          <a:p>
            <a:pPr eaLnBrk="1" hangingPunct="1">
              <a:buFontTx/>
              <a:buChar char="-"/>
            </a:pPr>
            <a:endParaRPr lang="en-US">
              <a:latin typeface="Arial" pitchFamily="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txBox="1">
            <a:spLocks noGrp="1" noChangeArrowheads="1"/>
          </p:cNvSpPr>
          <p:nvPr/>
        </p:nvSpPr>
        <p:spPr bwMode="auto">
          <a:xfrm>
            <a:off x="3777461" y="9429305"/>
            <a:ext cx="2890137" cy="495793"/>
          </a:xfrm>
          <a:prstGeom prst="rect">
            <a:avLst/>
          </a:prstGeom>
          <a:noFill/>
          <a:ln w="9525">
            <a:noFill/>
            <a:miter lim="800000"/>
            <a:headEnd/>
            <a:tailEnd/>
          </a:ln>
        </p:spPr>
        <p:txBody>
          <a:bodyPr lIns="94764" tIns="47381" rIns="94764" bIns="47381" anchor="b">
            <a:prstTxWarp prst="textNoShape">
              <a:avLst/>
            </a:prstTxWarp>
          </a:bodyPr>
          <a:lstStyle/>
          <a:p>
            <a:pPr algn="r" defTabSz="948400"/>
            <a:fld id="{5FFD754F-84D6-2B4C-88AF-656CDF5A2E1C}" type="slidenum">
              <a:rPr lang="en-GB" sz="1200"/>
              <a:pPr algn="r" defTabSz="948400"/>
              <a:t>65</a:t>
            </a:fld>
            <a:endParaRPr lang="en-GB" sz="1200" dirty="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ln/>
        </p:spPr>
        <p:txBody>
          <a:bodyPr/>
          <a:lstStyle/>
          <a:p>
            <a:pPr eaLnBrk="1" hangingPunct="1">
              <a:buFontTx/>
              <a:buChar char="-"/>
            </a:pPr>
            <a:endParaRPr lang="en-US">
              <a:latin typeface="Arial" pitchFamily="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txBox="1">
            <a:spLocks noGrp="1" noChangeArrowheads="1"/>
          </p:cNvSpPr>
          <p:nvPr/>
        </p:nvSpPr>
        <p:spPr bwMode="auto">
          <a:xfrm>
            <a:off x="3777461" y="9429305"/>
            <a:ext cx="2890137" cy="495793"/>
          </a:xfrm>
          <a:prstGeom prst="rect">
            <a:avLst/>
          </a:prstGeom>
          <a:noFill/>
          <a:ln w="9525">
            <a:noFill/>
            <a:miter lim="800000"/>
            <a:headEnd/>
            <a:tailEnd/>
          </a:ln>
        </p:spPr>
        <p:txBody>
          <a:bodyPr lIns="97193" tIns="48596" rIns="97193" bIns="48596" anchor="b">
            <a:prstTxWarp prst="textNoShape">
              <a:avLst/>
            </a:prstTxWarp>
          </a:bodyPr>
          <a:lstStyle/>
          <a:p>
            <a:pPr algn="r" defTabSz="972718"/>
            <a:fld id="{527FBD75-CFA5-8E46-859E-908E1900214B}" type="slidenum">
              <a:rPr lang="en-GB" sz="1200"/>
              <a:pPr algn="r" defTabSz="972718"/>
              <a:t>66</a:t>
            </a:fld>
            <a:endParaRPr lang="en-GB" sz="1200" dirty="0"/>
          </a:p>
        </p:txBody>
      </p:sp>
      <p:sp>
        <p:nvSpPr>
          <p:cNvPr id="76803" name="Rectangle 2"/>
          <p:cNvSpPr>
            <a:spLocks noGrp="1" noRot="1" noChangeAspect="1" noChangeArrowheads="1" noTextEdit="1"/>
          </p:cNvSpPr>
          <p:nvPr>
            <p:ph type="sldImg"/>
          </p:nvPr>
        </p:nvSpPr>
        <p:spPr>
          <a:xfrm>
            <a:off x="854075" y="744538"/>
            <a:ext cx="4957763" cy="3719512"/>
          </a:xfrm>
          <a:ln/>
        </p:spPr>
      </p:sp>
      <p:sp>
        <p:nvSpPr>
          <p:cNvPr id="76804" name="Rectangle 3"/>
          <p:cNvSpPr>
            <a:spLocks noGrp="1" noChangeArrowheads="1"/>
          </p:cNvSpPr>
          <p:nvPr>
            <p:ph type="body" idx="1"/>
          </p:nvPr>
        </p:nvSpPr>
        <p:spPr/>
        <p:txBody>
          <a:bodyPr lIns="97193" tIns="48596" rIns="97193" bIns="48596"/>
          <a:lstStyle/>
          <a:p>
            <a:endParaRPr lang="en-US">
              <a:latin typeface="Arial" pitchFamily="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txBox="1">
            <a:spLocks noGrp="1" noChangeArrowheads="1"/>
          </p:cNvSpPr>
          <p:nvPr/>
        </p:nvSpPr>
        <p:spPr bwMode="auto">
          <a:xfrm>
            <a:off x="3777461" y="9429305"/>
            <a:ext cx="2890137" cy="495793"/>
          </a:xfrm>
          <a:prstGeom prst="rect">
            <a:avLst/>
          </a:prstGeom>
          <a:noFill/>
          <a:ln w="9525">
            <a:noFill/>
            <a:miter lim="800000"/>
            <a:headEnd/>
            <a:tailEnd/>
          </a:ln>
        </p:spPr>
        <p:txBody>
          <a:bodyPr lIns="97193" tIns="48596" rIns="97193" bIns="48596" anchor="b">
            <a:prstTxWarp prst="textNoShape">
              <a:avLst/>
            </a:prstTxWarp>
          </a:bodyPr>
          <a:lstStyle/>
          <a:p>
            <a:pPr algn="r" defTabSz="972718"/>
            <a:fld id="{AF33CFF8-0C57-8947-AAAB-71F9C7DAC4E1}" type="slidenum">
              <a:rPr lang="en-GB" sz="1200"/>
              <a:pPr algn="r" defTabSz="972718"/>
              <a:t>67</a:t>
            </a:fld>
            <a:endParaRPr lang="en-GB" sz="1200" dirty="0"/>
          </a:p>
        </p:txBody>
      </p:sp>
      <p:sp>
        <p:nvSpPr>
          <p:cNvPr id="73731" name="Rectangle 2"/>
          <p:cNvSpPr>
            <a:spLocks noGrp="1" noRot="1" noChangeAspect="1" noChangeArrowheads="1" noTextEdit="1"/>
          </p:cNvSpPr>
          <p:nvPr>
            <p:ph type="sldImg"/>
          </p:nvPr>
        </p:nvSpPr>
        <p:spPr>
          <a:xfrm>
            <a:off x="854075" y="744538"/>
            <a:ext cx="4957763" cy="3719512"/>
          </a:xfrm>
          <a:ln/>
        </p:spPr>
      </p:sp>
      <p:sp>
        <p:nvSpPr>
          <p:cNvPr id="73732" name="Rectangle 3"/>
          <p:cNvSpPr>
            <a:spLocks noGrp="1" noChangeArrowheads="1"/>
          </p:cNvSpPr>
          <p:nvPr>
            <p:ph type="body" idx="1"/>
          </p:nvPr>
        </p:nvSpPr>
        <p:spPr/>
        <p:txBody>
          <a:bodyPr lIns="97193" tIns="48596" rIns="97193" bIns="48596"/>
          <a:lstStyle/>
          <a:p>
            <a:endParaRPr lang="en-US">
              <a:latin typeface="Arial" pitchFamily="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A157BAFC-142E-41AE-8F75-70F18F957DE4}" type="slidenum">
              <a:rPr lang="en-US" smtClean="0"/>
              <a:pPr/>
              <a:t>17</a:t>
            </a:fld>
            <a:endParaRPr lang="en-US"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txBox="1">
            <a:spLocks noGrp="1" noChangeArrowheads="1"/>
          </p:cNvSpPr>
          <p:nvPr/>
        </p:nvSpPr>
        <p:spPr bwMode="auto">
          <a:xfrm>
            <a:off x="3777461" y="9429305"/>
            <a:ext cx="2890137" cy="495793"/>
          </a:xfrm>
          <a:prstGeom prst="rect">
            <a:avLst/>
          </a:prstGeom>
          <a:noFill/>
          <a:ln w="9525">
            <a:noFill/>
            <a:miter lim="800000"/>
            <a:headEnd/>
            <a:tailEnd/>
          </a:ln>
        </p:spPr>
        <p:txBody>
          <a:bodyPr lIns="97193" tIns="48596" rIns="97193" bIns="48596" anchor="b">
            <a:prstTxWarp prst="textNoShape">
              <a:avLst/>
            </a:prstTxWarp>
          </a:bodyPr>
          <a:lstStyle/>
          <a:p>
            <a:pPr algn="r" defTabSz="972718"/>
            <a:fld id="{72AA4986-0AC7-D748-9FD0-2B5EBA1A393B}" type="slidenum">
              <a:rPr lang="en-GB" sz="1200"/>
              <a:pPr algn="r" defTabSz="972718"/>
              <a:t>68</a:t>
            </a:fld>
            <a:endParaRPr lang="en-GB" sz="1200" dirty="0"/>
          </a:p>
        </p:txBody>
      </p:sp>
      <p:sp>
        <p:nvSpPr>
          <p:cNvPr id="80899" name="Rectangle 2"/>
          <p:cNvSpPr>
            <a:spLocks noGrp="1" noRot="1" noChangeAspect="1" noChangeArrowheads="1" noTextEdit="1"/>
          </p:cNvSpPr>
          <p:nvPr>
            <p:ph type="sldImg"/>
          </p:nvPr>
        </p:nvSpPr>
        <p:spPr>
          <a:xfrm>
            <a:off x="854075" y="744538"/>
            <a:ext cx="4957763" cy="3719512"/>
          </a:xfrm>
          <a:ln/>
        </p:spPr>
      </p:sp>
      <p:sp>
        <p:nvSpPr>
          <p:cNvPr id="80900" name="Rectangle 3"/>
          <p:cNvSpPr>
            <a:spLocks noGrp="1" noChangeArrowheads="1"/>
          </p:cNvSpPr>
          <p:nvPr>
            <p:ph type="body" idx="1"/>
          </p:nvPr>
        </p:nvSpPr>
        <p:spPr/>
        <p:txBody>
          <a:bodyPr lIns="97193" tIns="48596" rIns="97193" bIns="48596"/>
          <a:lstStyle/>
          <a:p>
            <a:endParaRPr lang="en-US">
              <a:latin typeface="Arial" pitchFamily="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txBox="1">
            <a:spLocks noGrp="1" noChangeArrowheads="1"/>
          </p:cNvSpPr>
          <p:nvPr/>
        </p:nvSpPr>
        <p:spPr bwMode="auto">
          <a:xfrm>
            <a:off x="3777461" y="9429305"/>
            <a:ext cx="2890137" cy="495793"/>
          </a:xfrm>
          <a:prstGeom prst="rect">
            <a:avLst/>
          </a:prstGeom>
          <a:noFill/>
          <a:ln w="9525">
            <a:noFill/>
            <a:miter lim="800000"/>
            <a:headEnd/>
            <a:tailEnd/>
          </a:ln>
        </p:spPr>
        <p:txBody>
          <a:bodyPr lIns="97193" tIns="48596" rIns="97193" bIns="48596" anchor="b">
            <a:prstTxWarp prst="textNoShape">
              <a:avLst/>
            </a:prstTxWarp>
          </a:bodyPr>
          <a:lstStyle/>
          <a:p>
            <a:pPr algn="r" defTabSz="972718"/>
            <a:fld id="{DD310258-547E-CB4D-8989-BE820299D04C}" type="slidenum">
              <a:rPr lang="en-GB" sz="1200"/>
              <a:pPr algn="r" defTabSz="972718"/>
              <a:t>73</a:t>
            </a:fld>
            <a:endParaRPr lang="en-GB" sz="1200" dirty="0"/>
          </a:p>
        </p:txBody>
      </p:sp>
      <p:sp>
        <p:nvSpPr>
          <p:cNvPr id="89091" name="Rectangle 2"/>
          <p:cNvSpPr>
            <a:spLocks noGrp="1" noRot="1" noChangeAspect="1" noChangeArrowheads="1" noTextEdit="1"/>
          </p:cNvSpPr>
          <p:nvPr>
            <p:ph type="sldImg"/>
          </p:nvPr>
        </p:nvSpPr>
        <p:spPr>
          <a:xfrm>
            <a:off x="854075" y="744538"/>
            <a:ext cx="4957763" cy="3719512"/>
          </a:xfrm>
          <a:ln/>
        </p:spPr>
      </p:sp>
      <p:sp>
        <p:nvSpPr>
          <p:cNvPr id="89092" name="Rectangle 3"/>
          <p:cNvSpPr>
            <a:spLocks noGrp="1" noChangeArrowheads="1"/>
          </p:cNvSpPr>
          <p:nvPr>
            <p:ph type="body" idx="1"/>
          </p:nvPr>
        </p:nvSpPr>
        <p:spPr/>
        <p:txBody>
          <a:bodyPr lIns="97193" tIns="48596" rIns="97193" bIns="48596"/>
          <a:lstStyle/>
          <a:p>
            <a:endParaRPr lang="en-US">
              <a:latin typeface="Arial" pitchFamily="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3777461" y="9429305"/>
            <a:ext cx="2890137" cy="495793"/>
          </a:xfrm>
          <a:prstGeom prst="rect">
            <a:avLst/>
          </a:prstGeom>
          <a:noFill/>
          <a:ln w="9525">
            <a:noFill/>
            <a:miter lim="800000"/>
            <a:headEnd/>
            <a:tailEnd/>
          </a:ln>
        </p:spPr>
        <p:txBody>
          <a:bodyPr lIns="94764" tIns="47381" rIns="94764" bIns="47381" anchor="b">
            <a:prstTxWarp prst="textNoShape">
              <a:avLst/>
            </a:prstTxWarp>
          </a:bodyPr>
          <a:lstStyle/>
          <a:p>
            <a:pPr algn="r" defTabSz="948400"/>
            <a:fld id="{AAEFE96B-6797-AE45-BD48-0F0A5180FCBF}" type="slidenum">
              <a:rPr lang="en-GB" sz="1200"/>
              <a:pPr algn="r" defTabSz="948400"/>
              <a:t>74</a:t>
            </a:fld>
            <a:endParaRPr lang="en-GB" sz="1200" dirty="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ln/>
        </p:spPr>
        <p:txBody>
          <a:bodyPr/>
          <a:lstStyle/>
          <a:p>
            <a:pPr eaLnBrk="1" hangingPunct="1">
              <a:buFontTx/>
              <a:buChar char="-"/>
            </a:pPr>
            <a:endParaRPr lang="en-US">
              <a:latin typeface="Arial" pitchFamily="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txBox="1">
            <a:spLocks noGrp="1" noChangeArrowheads="1"/>
          </p:cNvSpPr>
          <p:nvPr/>
        </p:nvSpPr>
        <p:spPr bwMode="auto">
          <a:xfrm>
            <a:off x="3777461" y="9429305"/>
            <a:ext cx="2890137" cy="495793"/>
          </a:xfrm>
          <a:prstGeom prst="rect">
            <a:avLst/>
          </a:prstGeom>
          <a:noFill/>
          <a:ln w="9525">
            <a:noFill/>
            <a:miter lim="800000"/>
            <a:headEnd/>
            <a:tailEnd/>
          </a:ln>
        </p:spPr>
        <p:txBody>
          <a:bodyPr lIns="94764" tIns="47381" rIns="94764" bIns="47381" anchor="b">
            <a:prstTxWarp prst="textNoShape">
              <a:avLst/>
            </a:prstTxWarp>
          </a:bodyPr>
          <a:lstStyle/>
          <a:p>
            <a:pPr algn="r" defTabSz="948400"/>
            <a:fld id="{D61B0FFE-178A-6140-960E-52A2C7CC39C2}" type="slidenum">
              <a:rPr lang="en-GB" sz="1200"/>
              <a:pPr algn="r" defTabSz="948400"/>
              <a:t>75</a:t>
            </a:fld>
            <a:endParaRPr lang="en-GB" sz="1200" dirty="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p:txBody>
          <a:bodyPr/>
          <a:lstStyle/>
          <a:p>
            <a:pPr eaLnBrk="1" hangingPunct="1"/>
            <a:endParaRPr lang="en-US">
              <a:latin typeface="Arial" pitchFamily="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txBox="1">
            <a:spLocks noGrp="1" noChangeArrowheads="1"/>
          </p:cNvSpPr>
          <p:nvPr/>
        </p:nvSpPr>
        <p:spPr bwMode="auto">
          <a:xfrm>
            <a:off x="3777461" y="9429305"/>
            <a:ext cx="2890137" cy="495793"/>
          </a:xfrm>
          <a:prstGeom prst="rect">
            <a:avLst/>
          </a:prstGeom>
          <a:noFill/>
          <a:ln w="9525">
            <a:noFill/>
            <a:miter lim="800000"/>
            <a:headEnd/>
            <a:tailEnd/>
          </a:ln>
        </p:spPr>
        <p:txBody>
          <a:bodyPr lIns="94815" tIns="47409" rIns="94815" bIns="47409" anchor="b">
            <a:prstTxWarp prst="textNoShape">
              <a:avLst/>
            </a:prstTxWarp>
          </a:bodyPr>
          <a:lstStyle/>
          <a:p>
            <a:pPr algn="r" defTabSz="948400"/>
            <a:fld id="{FB0914B3-9FAA-A243-A5F7-A9ECC791C1DC}" type="slidenum">
              <a:rPr lang="en-GB" sz="1200"/>
              <a:pPr algn="r" defTabSz="948400"/>
              <a:t>76</a:t>
            </a:fld>
            <a:endParaRPr lang="en-GB" sz="1200" dirty="0"/>
          </a:p>
        </p:txBody>
      </p:sp>
      <p:sp>
        <p:nvSpPr>
          <p:cNvPr id="128003" name="Rectangle 2"/>
          <p:cNvSpPr>
            <a:spLocks noGrp="1" noRot="1" noChangeAspect="1" noChangeArrowheads="1" noTextEdit="1"/>
          </p:cNvSpPr>
          <p:nvPr>
            <p:ph type="sldImg"/>
          </p:nvPr>
        </p:nvSpPr>
        <p:spPr>
          <a:xfrm>
            <a:off x="930571" y="743691"/>
            <a:ext cx="4807947" cy="3723066"/>
          </a:xfrm>
          <a:ln/>
        </p:spPr>
      </p:sp>
      <p:sp>
        <p:nvSpPr>
          <p:cNvPr id="128004" name="Rectangle 3"/>
          <p:cNvSpPr>
            <a:spLocks noGrp="1" noChangeArrowheads="1"/>
          </p:cNvSpPr>
          <p:nvPr>
            <p:ph type="body" idx="1"/>
          </p:nvPr>
        </p:nvSpPr>
        <p:spPr>
          <a:xfrm>
            <a:off x="666611" y="4714653"/>
            <a:ext cx="5335867" cy="4468296"/>
          </a:xfrm>
        </p:spPr>
        <p:txBody>
          <a:bodyPr lIns="94815" tIns="47409" rIns="94815" bIns="47409"/>
          <a:lstStyle/>
          <a:p>
            <a:pPr>
              <a:buFontTx/>
              <a:buChar char="-"/>
            </a:pPr>
            <a:endParaRPr lang="en-US">
              <a:latin typeface="Arial" pitchFamily="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txBox="1">
            <a:spLocks noGrp="1" noChangeArrowheads="1"/>
          </p:cNvSpPr>
          <p:nvPr/>
        </p:nvSpPr>
        <p:spPr bwMode="auto">
          <a:xfrm>
            <a:off x="3777461" y="9429305"/>
            <a:ext cx="2890137" cy="495793"/>
          </a:xfrm>
          <a:prstGeom prst="rect">
            <a:avLst/>
          </a:prstGeom>
          <a:noFill/>
          <a:ln w="9525">
            <a:noFill/>
            <a:miter lim="800000"/>
            <a:headEnd/>
            <a:tailEnd/>
          </a:ln>
        </p:spPr>
        <p:txBody>
          <a:bodyPr lIns="94764" tIns="47381" rIns="94764" bIns="47381" anchor="b">
            <a:prstTxWarp prst="textNoShape">
              <a:avLst/>
            </a:prstTxWarp>
          </a:bodyPr>
          <a:lstStyle/>
          <a:p>
            <a:pPr algn="r" defTabSz="948400"/>
            <a:fld id="{0EC9B9A2-111D-3441-9CD2-34F1F6E86402}" type="slidenum">
              <a:rPr lang="en-GB" sz="1200"/>
              <a:pPr algn="r" defTabSz="948400"/>
              <a:t>78</a:t>
            </a:fld>
            <a:endParaRPr lang="en-GB" sz="1200" dirty="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ln/>
        </p:spPr>
        <p:txBody>
          <a:bodyPr/>
          <a:lstStyle/>
          <a:p>
            <a:pPr eaLnBrk="1" hangingPunct="1">
              <a:buFontTx/>
              <a:buChar char="-"/>
            </a:pPr>
            <a:endParaRPr lang="en-US">
              <a:latin typeface="Arial" pitchFamily="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p:spPr>
        <p:txBody>
          <a:bodyPr/>
          <a:lstStyle/>
          <a:p>
            <a:endParaRPr lang="en-US" dirty="0"/>
          </a:p>
        </p:txBody>
      </p:sp>
      <p:sp>
        <p:nvSpPr>
          <p:cNvPr id="38916" name="Slide Number Placeholder 3"/>
          <p:cNvSpPr txBox="1">
            <a:spLocks noGrp="1"/>
          </p:cNvSpPr>
          <p:nvPr/>
        </p:nvSpPr>
        <p:spPr bwMode="auto">
          <a:xfrm>
            <a:off x="3778250" y="9429183"/>
            <a:ext cx="2889250" cy="495851"/>
          </a:xfrm>
          <a:prstGeom prst="rect">
            <a:avLst/>
          </a:prstGeom>
          <a:noFill/>
          <a:ln w="9525">
            <a:noFill/>
            <a:miter lim="800000"/>
            <a:headEnd/>
            <a:tailEnd/>
          </a:ln>
        </p:spPr>
        <p:txBody>
          <a:bodyPr lIns="91432" tIns="45715" rIns="91432" bIns="45715" anchor="b">
            <a:prstTxWarp prst="textNoShape">
              <a:avLst/>
            </a:prstTxWarp>
          </a:bodyPr>
          <a:lstStyle/>
          <a:p>
            <a:pPr algn="r"/>
            <a:fld id="{79885533-E494-384D-A34F-AA0B95AA25A5}" type="slidenum">
              <a:rPr lang="en-GB" sz="1200"/>
              <a:pPr algn="r"/>
              <a:t>79</a:t>
            </a:fld>
            <a:endParaRPr lang="en-GB" sz="12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A157BAFC-142E-41AE-8F75-70F18F957DE4}" type="slidenum">
              <a:rPr lang="en-US" smtClean="0"/>
              <a:pPr/>
              <a:t>18</a:t>
            </a:fld>
            <a:endParaRPr lang="en-US"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GB"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A157BAFC-142E-41AE-8F75-70F18F957DE4}" type="slidenum">
              <a:rPr lang="en-US" smtClean="0"/>
              <a:pPr/>
              <a:t>19</a:t>
            </a:fld>
            <a:endParaRPr lang="en-US"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A157BAFC-142E-41AE-8F75-70F18F957DE4}" type="slidenum">
              <a:rPr lang="en-US" smtClean="0"/>
              <a:pPr/>
              <a:t>20</a:t>
            </a:fld>
            <a:endParaRPr lang="en-US"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521C72E7-B734-453F-8FDA-24741675BC06}" type="slidenum">
              <a:rPr lang="en-US" smtClean="0"/>
              <a:pPr/>
              <a:t>21</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521C72E7-B734-453F-8FDA-24741675BC06}" type="slidenum">
              <a:rPr lang="en-US" smtClean="0"/>
              <a:pPr/>
              <a:t>22</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521C72E7-B734-453F-8FDA-24741675BC06}" type="slidenum">
              <a:rPr lang="en-US" smtClean="0"/>
              <a:pPr/>
              <a:t>23</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GB" dirty="0"/>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fld id="{EC0C139E-D60B-1E49-B90C-B8C4B5BB7DA2}" type="slidenum">
              <a:rPr lang="en-GB"/>
              <a:pPr/>
              <a:t>‹#›</a:t>
            </a:fld>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4" name="Rectangle 6"/>
          <p:cNvSpPr>
            <a:spLocks noGrp="1" noChangeArrowheads="1"/>
          </p:cNvSpPr>
          <p:nvPr>
            <p:ph type="sldNum" sz="quarter" idx="12"/>
          </p:nvPr>
        </p:nvSpPr>
        <p:spPr>
          <a:ln/>
        </p:spPr>
        <p:txBody>
          <a:bodyPr/>
          <a:lstStyle>
            <a:lvl1pPr>
              <a:defRPr/>
            </a:lvl1pPr>
          </a:lstStyle>
          <a:p>
            <a:fld id="{0EF8D35B-04C1-314E-96B6-1602DB17916E}" type="slidenum">
              <a:rPr lang="en-GB"/>
              <a:pPr/>
              <a:t>‹#›</a:t>
            </a:fld>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7" name="Rectangle 6"/>
          <p:cNvSpPr>
            <a:spLocks noGrp="1" noChangeArrowheads="1"/>
          </p:cNvSpPr>
          <p:nvPr>
            <p:ph type="sldNum" sz="quarter" idx="12"/>
          </p:nvPr>
        </p:nvSpPr>
        <p:spPr>
          <a:ln/>
        </p:spPr>
        <p:txBody>
          <a:bodyPr/>
          <a:lstStyle>
            <a:lvl1pPr>
              <a:defRPr/>
            </a:lvl1pPr>
          </a:lstStyle>
          <a:p>
            <a:fld id="{F8D948F3-7163-C245-976B-F12506AF9D17}" type="slidenum">
              <a:rPr lang="en-GB"/>
              <a:pPr/>
              <a:t>‹#›</a:t>
            </a:fld>
            <a:endParaRPr lang="en-GB"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7" name="Rectangle 6"/>
          <p:cNvSpPr>
            <a:spLocks noGrp="1" noChangeArrowheads="1"/>
          </p:cNvSpPr>
          <p:nvPr>
            <p:ph type="sldNum" sz="quarter" idx="12"/>
          </p:nvPr>
        </p:nvSpPr>
        <p:spPr>
          <a:ln/>
        </p:spPr>
        <p:txBody>
          <a:bodyPr/>
          <a:lstStyle>
            <a:lvl1pPr>
              <a:defRPr/>
            </a:lvl1pPr>
          </a:lstStyle>
          <a:p>
            <a:fld id="{93D4B3C8-90F1-B545-91D2-3DCA35BC735F}" type="slidenum">
              <a:rPr lang="en-GB"/>
              <a:pPr/>
              <a:t>‹#›</a:t>
            </a:fld>
            <a:endParaRPr lang="en-GB"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fld id="{AA03219D-CC45-8242-9666-938168063953}" type="slidenum">
              <a:rPr lang="en-GB"/>
              <a:pPr/>
              <a:t>‹#›</a:t>
            </a:fld>
            <a:endParaRPr lang="en-GB"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fld id="{8F0649A8-C984-C046-A2E4-2595B4A1508F}" type="slidenum">
              <a:rPr lang="en-GB"/>
              <a:pPr/>
              <a:t>‹#›</a:t>
            </a:fld>
            <a:endParaRPr lang="en-GB"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GB"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fld id="{592099A0-C0A6-FA40-8BCC-EF9BE579E51A}" type="slidenum">
              <a:rPr lang="en-GB"/>
              <a:pPr/>
              <a:t>‹#›</a:t>
            </a:fld>
            <a:endParaRPr lang="en-GB"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GB" smtClean="0"/>
              <a:t>Click to edit Master title style</a:t>
            </a:r>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GB"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fld id="{B2E882B3-5FBD-7E4A-BEFD-6D36DF4F1DA2}" type="slidenum">
              <a:rPr lang="en-GB"/>
              <a:pPr/>
              <a:t>‹#›</a:t>
            </a:fld>
            <a:endParaRPr lang="en-GB"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GB" smtClean="0"/>
              <a:t>Click to edit Master title style</a:t>
            </a:r>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GB" smtClean="0"/>
              <a:t>Click to edit Master title style</a:t>
            </a:r>
            <a:endParaRPr lang="en-US"/>
          </a:p>
        </p:txBody>
      </p:sp>
      <p:sp>
        <p:nvSpPr>
          <p:cNvPr id="3" name="Table Placeholder 2"/>
          <p:cNvSpPr>
            <a:spLocks noGrp="1"/>
          </p:cNvSpPr>
          <p:nvPr>
            <p:ph type="tbl" idx="1"/>
          </p:nvPr>
        </p:nvSpPr>
        <p:spPr>
          <a:xfrm>
            <a:off x="457200" y="1600200"/>
            <a:ext cx="8229600" cy="4525963"/>
          </a:xfrm>
          <a:prstGeom prst="rect">
            <a:avLst/>
          </a:prstGeom>
        </p:spPr>
        <p:txBody>
          <a:bodyPr vert="horz"/>
          <a:lstStyle/>
          <a:p>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US"/>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GB"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7" name="Rectangle 6"/>
          <p:cNvSpPr>
            <a:spLocks noGrp="1" noChangeArrowheads="1"/>
          </p:cNvSpPr>
          <p:nvPr>
            <p:ph type="sldNum" sz="quarter" idx="12"/>
          </p:nvPr>
        </p:nvSpPr>
        <p:spPr>
          <a:ln/>
        </p:spPr>
        <p:txBody>
          <a:bodyPr/>
          <a:lstStyle>
            <a:lvl1pPr>
              <a:defRPr/>
            </a:lvl1pPr>
          </a:lstStyle>
          <a:p>
            <a:fld id="{91C248E5-AB21-A344-85B2-4D5D04376A30}" type="slidenum">
              <a:rPr lang="en-GB"/>
              <a:pPr/>
              <a:t>‹#›</a:t>
            </a:fld>
            <a:endParaRPr lang="en-GB"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GB" smtClean="0"/>
              <a:t>Click to edit Master title style</a:t>
            </a:r>
            <a:endParaRPr lang="en-US"/>
          </a:p>
        </p:txBody>
      </p:sp>
    </p:spTree>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9" name="Rectangle 6"/>
          <p:cNvSpPr>
            <a:spLocks noGrp="1" noChangeArrowheads="1"/>
          </p:cNvSpPr>
          <p:nvPr>
            <p:ph type="sldNum" sz="quarter" idx="12"/>
          </p:nvPr>
        </p:nvSpPr>
        <p:spPr>
          <a:ln/>
        </p:spPr>
        <p:txBody>
          <a:bodyPr/>
          <a:lstStyle>
            <a:lvl1pPr>
              <a:defRPr/>
            </a:lvl1pPr>
          </a:lstStyle>
          <a:p>
            <a:fld id="{CD65192D-C3E5-904F-BCCD-2CA3FB2F4FA4}" type="slidenum">
              <a:rPr lang="en-GB"/>
              <a:pPr/>
              <a:t>‹#›</a:t>
            </a:fld>
            <a:endParaRPr lang="en-GB"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4"/>
          <p:cNvSpPr>
            <a:spLocks noGrp="1" noChangeArrowheads="1"/>
          </p:cNvSpPr>
          <p:nvPr>
            <p:ph type="dt" sz="half" idx="10"/>
          </p:nvPr>
        </p:nvSpPr>
        <p:spPr>
          <a:ln/>
        </p:spPr>
        <p:txBody>
          <a:bodyPr/>
          <a:lstStyle>
            <a:lvl1pPr>
              <a:defRPr/>
            </a:lvl1pPr>
          </a:lstStyle>
          <a:p>
            <a:pPr>
              <a:defRPr/>
            </a:pPr>
            <a:endParaRPr lang="en-GB" dirty="0"/>
          </a:p>
        </p:txBody>
      </p:sp>
      <p:sp>
        <p:nvSpPr>
          <p:cNvPr id="6" name="Rounded Rectangle 5"/>
          <p:cNvSpPr/>
          <p:nvPr userDrawn="1"/>
        </p:nvSpPr>
        <p:spPr>
          <a:xfrm>
            <a:off x="270953" y="443988"/>
            <a:ext cx="6858000" cy="762000"/>
          </a:xfrm>
          <a:prstGeom prst="roundRect">
            <a:avLst/>
          </a:prstGeom>
          <a:solidFill>
            <a:srgbClr val="FF0000">
              <a:alpha val="7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5" name="Rectangle 6"/>
          <p:cNvSpPr>
            <a:spLocks noGrp="1" noChangeArrowheads="1"/>
          </p:cNvSpPr>
          <p:nvPr>
            <p:ph type="sldNum" sz="quarter" idx="12"/>
          </p:nvPr>
        </p:nvSpPr>
        <p:spPr>
          <a:ln/>
        </p:spPr>
        <p:txBody>
          <a:bodyPr/>
          <a:lstStyle>
            <a:lvl1pPr>
              <a:defRPr/>
            </a:lvl1pPr>
          </a:lstStyle>
          <a:p>
            <a:fld id="{6D29BB5F-2B79-3F44-8FF2-8C06D8ED9F56}" type="slidenum">
              <a:rPr lang="en-GB"/>
              <a:pPr/>
              <a:t>‹#›</a:t>
            </a:fld>
            <a:endParaRPr lang="en-GB" dirty="0"/>
          </a:p>
        </p:txBody>
      </p:sp>
      <p:sp>
        <p:nvSpPr>
          <p:cNvPr id="2" name="Title 1"/>
          <p:cNvSpPr>
            <a:spLocks noGrp="1"/>
          </p:cNvSpPr>
          <p:nvPr>
            <p:ph type="title"/>
          </p:nvPr>
        </p:nvSpPr>
        <p:spPr>
          <a:xfrm>
            <a:off x="262487" y="190500"/>
            <a:ext cx="8839200" cy="1143000"/>
          </a:xfrm>
        </p:spPr>
        <p:txBody>
          <a:bodyPr/>
          <a:lstStyle>
            <a:lvl1pPr algn="l">
              <a:defRPr sz="3900" b="1">
                <a:solidFill>
                  <a:schemeClr val="bg1"/>
                </a:solidFill>
              </a:defRPr>
            </a:lvl1pPr>
          </a:lstStyle>
          <a:p>
            <a:r>
              <a:rPr lang="en-US" dirty="0" smtClean="0"/>
              <a:t>Click to edit Master title style</a:t>
            </a:r>
            <a:endParaRPr lang="en-GB" dirty="0"/>
          </a:p>
        </p:txBody>
      </p:sp>
    </p:spTree>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3" name="Rectangle 4"/>
          <p:cNvSpPr>
            <a:spLocks noGrp="1" noChangeArrowheads="1"/>
          </p:cNvSpPr>
          <p:nvPr>
            <p:ph type="dt" sz="half" idx="10"/>
          </p:nvPr>
        </p:nvSpPr>
        <p:spPr>
          <a:ln/>
        </p:spPr>
        <p:txBody>
          <a:bodyPr/>
          <a:lstStyle>
            <a:lvl1pPr>
              <a:defRPr/>
            </a:lvl1pPr>
          </a:lstStyle>
          <a:p>
            <a:pPr>
              <a:defRPr/>
            </a:pPr>
            <a:endParaRPr lang="en-GB" dirty="0"/>
          </a:p>
        </p:txBody>
      </p:sp>
      <p:sp>
        <p:nvSpPr>
          <p:cNvPr id="6" name="Rounded Rectangle 5"/>
          <p:cNvSpPr/>
          <p:nvPr userDrawn="1"/>
        </p:nvSpPr>
        <p:spPr>
          <a:xfrm>
            <a:off x="270953" y="456690"/>
            <a:ext cx="6858000" cy="1274745"/>
          </a:xfrm>
          <a:prstGeom prst="roundRect">
            <a:avLst/>
          </a:prstGeom>
          <a:solidFill>
            <a:srgbClr val="FF0000">
              <a:alpha val="7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rtl="0" eaLnBrk="0" fontAlgn="base" hangingPunct="0">
              <a:spcBef>
                <a:spcPct val="0"/>
              </a:spcBef>
              <a:spcAft>
                <a:spcPct val="0"/>
              </a:spcAft>
            </a:pPr>
            <a:endParaRPr lang="en-US" sz="3200" kern="1200">
              <a:solidFill>
                <a:schemeClr val="lt1"/>
              </a:solidFill>
              <a:latin typeface="+mn-lt"/>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5" name="Rectangle 6"/>
          <p:cNvSpPr>
            <a:spLocks noGrp="1" noChangeArrowheads="1"/>
          </p:cNvSpPr>
          <p:nvPr>
            <p:ph type="sldNum" sz="quarter" idx="12"/>
          </p:nvPr>
        </p:nvSpPr>
        <p:spPr>
          <a:ln/>
        </p:spPr>
        <p:txBody>
          <a:bodyPr/>
          <a:lstStyle>
            <a:lvl1pPr>
              <a:defRPr/>
            </a:lvl1pPr>
          </a:lstStyle>
          <a:p>
            <a:fld id="{6D29BB5F-2B79-3F44-8FF2-8C06D8ED9F56}" type="slidenum">
              <a:rPr lang="en-GB"/>
              <a:pPr/>
              <a:t>‹#›</a:t>
            </a:fld>
            <a:endParaRPr lang="en-GB" dirty="0"/>
          </a:p>
        </p:txBody>
      </p:sp>
      <p:sp>
        <p:nvSpPr>
          <p:cNvPr id="2" name="Title 1"/>
          <p:cNvSpPr>
            <a:spLocks noGrp="1"/>
          </p:cNvSpPr>
          <p:nvPr>
            <p:ph type="title"/>
          </p:nvPr>
        </p:nvSpPr>
        <p:spPr>
          <a:xfrm>
            <a:off x="279420" y="508000"/>
            <a:ext cx="8839200" cy="1143000"/>
          </a:xfrm>
        </p:spPr>
        <p:txBody>
          <a:bodyPr/>
          <a:lstStyle>
            <a:lvl1pPr algn="l">
              <a:defRPr sz="3900" b="1">
                <a:solidFill>
                  <a:schemeClr val="bg1"/>
                </a:solidFill>
              </a:defRPr>
            </a:lvl1pPr>
          </a:lstStyle>
          <a:p>
            <a:r>
              <a:rPr lang="en-US" dirty="0" smtClean="0"/>
              <a:t>Click to edit Master title style</a:t>
            </a:r>
            <a:endParaRPr lang="en-GB" dirty="0"/>
          </a:p>
        </p:txBody>
      </p:sp>
    </p:spTree>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endParaRPr lang="en-GB" noProof="0" smtClean="0"/>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GB"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GB" smtClean="0"/>
              <a:t>Click to edit Master title style</a:t>
            </a:r>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6" name="Rounded Rectangle 15"/>
          <p:cNvSpPr/>
          <p:nvPr userDrawn="1"/>
        </p:nvSpPr>
        <p:spPr>
          <a:xfrm>
            <a:off x="268817" y="442383"/>
            <a:ext cx="6858000" cy="762000"/>
          </a:xfrm>
          <a:prstGeom prst="roundRect">
            <a:avLst/>
          </a:prstGeom>
          <a:solidFill>
            <a:srgbClr val="FF0000">
              <a:alpha val="7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3" hasCustomPrompt="1"/>
          </p:nvPr>
        </p:nvSpPr>
        <p:spPr>
          <a:xfrm>
            <a:off x="253995" y="416720"/>
            <a:ext cx="7535863" cy="1490663"/>
          </a:xfrm>
        </p:spPr>
        <p:txBody>
          <a:bodyPr/>
          <a:lstStyle>
            <a:lvl1pPr>
              <a:buFontTx/>
              <a:buNone/>
              <a:defRPr sz="3900" b="1">
                <a:solidFill>
                  <a:schemeClr val="bg1"/>
                </a:solidFill>
                <a:latin typeface="+mj-lt"/>
              </a:defRPr>
            </a:lvl1pPr>
            <a:lvl2pPr>
              <a:buNone/>
              <a:defRPr/>
            </a:lvl2pPr>
          </a:lstStyle>
          <a:p>
            <a:pPr lvl="0"/>
            <a:r>
              <a:rPr lang="en-GB" dirty="0" smtClean="0"/>
              <a:t>Click to edit Master title styles</a:t>
            </a:r>
          </a:p>
        </p:txBody>
      </p:sp>
      <p:sp>
        <p:nvSpPr>
          <p:cNvPr id="3" name="Rectangle 4"/>
          <p:cNvSpPr>
            <a:spLocks noGrp="1" noChangeArrowheads="1"/>
          </p:cNvSpPr>
          <p:nvPr>
            <p:ph type="dt" sz="half" idx="10"/>
          </p:nvPr>
        </p:nvSpPr>
        <p:spPr>
          <a:ln/>
        </p:spPr>
        <p:txBody>
          <a:bodyPr/>
          <a:lstStyle>
            <a:lvl1pPr>
              <a:defRPr/>
            </a:lvl1pPr>
          </a:lstStyle>
          <a:p>
            <a:pPr>
              <a:defRPr/>
            </a:pPr>
            <a:endParaRPr lang="en-GB"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5" name="Rectangle 6"/>
          <p:cNvSpPr>
            <a:spLocks noGrp="1" noChangeArrowheads="1"/>
          </p:cNvSpPr>
          <p:nvPr>
            <p:ph type="sldNum" sz="quarter" idx="12"/>
          </p:nvPr>
        </p:nvSpPr>
        <p:spPr>
          <a:ln/>
        </p:spPr>
        <p:txBody>
          <a:bodyPr/>
          <a:lstStyle>
            <a:lvl1pPr>
              <a:defRPr/>
            </a:lvl1pPr>
          </a:lstStyle>
          <a:p>
            <a:fld id="{6D29BB5F-2B79-3F44-8FF2-8C06D8ED9F56}" type="slidenum">
              <a:rPr lang="en-GB"/>
              <a:pPr/>
              <a:t>‹#›</a:t>
            </a:fld>
            <a:endParaRPr lang="en-GB" dirty="0"/>
          </a:p>
        </p:txBody>
      </p:sp>
      <p:sp>
        <p:nvSpPr>
          <p:cNvPr id="6" name="Subtitle 2"/>
          <p:cNvSpPr>
            <a:spLocks noGrp="1"/>
          </p:cNvSpPr>
          <p:nvPr>
            <p:ph type="subTitle" idx="1"/>
          </p:nvPr>
        </p:nvSpPr>
        <p:spPr>
          <a:xfrm>
            <a:off x="228621" y="1126065"/>
            <a:ext cx="6400800" cy="990600"/>
          </a:xfrm>
        </p:spPr>
        <p:txBody>
          <a:bodyPr anchor="t"/>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GB" dirty="0"/>
          </a:p>
        </p:txBody>
      </p:sp>
    </p:spTree>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Tree>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4" name="Rectangle 6"/>
          <p:cNvSpPr>
            <a:spLocks noGrp="1" noChangeArrowheads="1"/>
          </p:cNvSpPr>
          <p:nvPr>
            <p:ph type="sldNum" sz="quarter" idx="12"/>
          </p:nvPr>
        </p:nvSpPr>
        <p:spPr>
          <a:ln/>
        </p:spPr>
        <p:txBody>
          <a:bodyPr/>
          <a:lstStyle>
            <a:lvl1pPr>
              <a:defRPr/>
            </a:lvl1pPr>
          </a:lstStyle>
          <a:p>
            <a:fld id="{0EF8D35B-04C1-314E-96B6-1602DB17916E}" type="slidenum">
              <a:rPr lang="en-GB"/>
              <a:pPr/>
              <a:t>‹#›</a:t>
            </a:fld>
            <a:endParaRPr lang="en-GB"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4.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6.jpe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8.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image" Target="../media/image9.jpe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image" Target="../media/image10.emf"/></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image" Target="../media/image11.jpeg"/><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 name="Picture 12" descr="logo colour on white LA.jpg"/>
          <p:cNvPicPr>
            <a:picLocks noChangeAspect="1"/>
          </p:cNvPicPr>
          <p:nvPr userDrawn="1"/>
        </p:nvPicPr>
        <p:blipFill>
          <a:blip r:embed="rId16"/>
          <a:srcRect l="-401" r="54924" b="23784"/>
          <a:stretch>
            <a:fillRect/>
          </a:stretch>
        </p:blipFill>
        <p:spPr>
          <a:xfrm>
            <a:off x="8441267" y="5935133"/>
            <a:ext cx="664630" cy="596900"/>
          </a:xfrm>
          <a:prstGeom prst="rect">
            <a:avLst/>
          </a:prstGeom>
        </p:spPr>
      </p:pic>
      <p:pic>
        <p:nvPicPr>
          <p:cNvPr id="14" name="Picture 13" descr="logo colour on white LA.jpg"/>
          <p:cNvPicPr>
            <a:picLocks noChangeAspect="1"/>
          </p:cNvPicPr>
          <p:nvPr userDrawn="1"/>
        </p:nvPicPr>
        <p:blipFill>
          <a:blip r:embed="rId16"/>
          <a:srcRect t="72973"/>
          <a:stretch>
            <a:fillRect/>
          </a:stretch>
        </p:blipFill>
        <p:spPr>
          <a:xfrm>
            <a:off x="7536961" y="6523567"/>
            <a:ext cx="1461485" cy="211668"/>
          </a:xfrm>
          <a:prstGeom prst="rect">
            <a:avLst/>
          </a:prstGeom>
        </p:spPr>
      </p:pic>
      <p:pic>
        <p:nvPicPr>
          <p:cNvPr id="11" name="Picture 10"/>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flipH="1">
            <a:off x="-158754" y="5445224"/>
            <a:ext cx="1778439" cy="2260310"/>
          </a:xfrm>
          <a:prstGeom prst="rect">
            <a:avLst/>
          </a:prstGeom>
        </p:spPr>
      </p:pic>
      <p:pic>
        <p:nvPicPr>
          <p:cNvPr id="8" name="52f56f38-e0eb-41e5-b88b-ca2e95aafbc8" descr="584D5ABA-6FD8-4C2B-8A6D-A0CAEAEADD18"/>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0" y="0"/>
            <a:ext cx="925252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GB"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GB"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21BAD80-EB69-7A47-BA90-E8C3AAFE125D}" type="slidenum">
              <a:rPr lang="en-GB"/>
              <a:pPr/>
              <a:t>‹#›</a:t>
            </a:fld>
            <a:endParaRPr lang="en-GB" dirty="0"/>
          </a:p>
        </p:txBody>
      </p:sp>
    </p:spTree>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8" r:id="rId7"/>
    <p:sldLayoutId id="2147483922" r:id="rId8"/>
    <p:sldLayoutId id="2147483923" r:id="rId9"/>
    <p:sldLayoutId id="2147483929" r:id="rId10"/>
    <p:sldLayoutId id="2147483924" r:id="rId11"/>
    <p:sldLayoutId id="2147483925" r:id="rId12"/>
    <p:sldLayoutId id="2147483926" r:id="rId13"/>
    <p:sldLayoutId id="2147483927" r:id="rId14"/>
  </p:sldLayoutIdLst>
  <p:timing>
    <p:tnLst>
      <p:par>
        <p:cTn id="1" dur="indefinite" restart="never" nodeType="tmRoot"/>
      </p:par>
    </p:tnLst>
  </p:timing>
  <p:txStyles>
    <p:titleStyle>
      <a:lvl1pPr algn="ctr" rtl="0" eaLnBrk="0" fontAlgn="base" hangingPunct="0">
        <a:spcBef>
          <a:spcPct val="0"/>
        </a:spcBef>
        <a:spcAft>
          <a:spcPct val="0"/>
        </a:spcAft>
        <a:defRPr sz="4400">
          <a:solidFill>
            <a:srgbClr val="EE1498"/>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lumMod val="65000"/>
              <a:lumOff val="35000"/>
            </a:schemeClr>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lumMod val="65000"/>
              <a:lumOff val="35000"/>
            </a:schemeClr>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lumMod val="65000"/>
              <a:lumOff val="35000"/>
            </a:schemeClr>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lumMod val="65000"/>
              <a:lumOff val="35000"/>
            </a:schemeClr>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lumMod val="65000"/>
              <a:lumOff val="35000"/>
            </a:schemeClr>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205" name="Picture 5" descr="250 footer line"/>
          <p:cNvPicPr>
            <a:picLocks noChangeAspect="1" noChangeArrowheads="1"/>
          </p:cNvPicPr>
          <p:nvPr userDrawn="1"/>
        </p:nvPicPr>
        <p:blipFill>
          <a:blip r:embed="rId13"/>
          <a:srcRect/>
          <a:stretch>
            <a:fillRect/>
          </a:stretch>
        </p:blipFill>
        <p:spPr bwMode="auto">
          <a:xfrm>
            <a:off x="1187450" y="5181600"/>
            <a:ext cx="6699250" cy="1487488"/>
          </a:xfrm>
          <a:prstGeom prst="rect">
            <a:avLst/>
          </a:prstGeom>
          <a:noFill/>
        </p:spPr>
      </p:pic>
    </p:spTree>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84" charset="0"/>
        </a:defRPr>
      </a:lvl2pPr>
      <a:lvl3pPr algn="ctr" rtl="0" fontAlgn="base">
        <a:spcBef>
          <a:spcPct val="0"/>
        </a:spcBef>
        <a:spcAft>
          <a:spcPct val="0"/>
        </a:spcAft>
        <a:defRPr sz="4400">
          <a:solidFill>
            <a:schemeClr val="tx2"/>
          </a:solidFill>
          <a:latin typeface="Arial" pitchFamily="-84" charset="0"/>
        </a:defRPr>
      </a:lvl3pPr>
      <a:lvl4pPr algn="ctr" rtl="0" fontAlgn="base">
        <a:spcBef>
          <a:spcPct val="0"/>
        </a:spcBef>
        <a:spcAft>
          <a:spcPct val="0"/>
        </a:spcAft>
        <a:defRPr sz="4400">
          <a:solidFill>
            <a:schemeClr val="tx2"/>
          </a:solidFill>
          <a:latin typeface="Arial" pitchFamily="-84" charset="0"/>
        </a:defRPr>
      </a:lvl4pPr>
      <a:lvl5pPr algn="ctr" rtl="0" fontAlgn="base">
        <a:spcBef>
          <a:spcPct val="0"/>
        </a:spcBef>
        <a:spcAft>
          <a:spcPct val="0"/>
        </a:spcAft>
        <a:defRPr sz="4400">
          <a:solidFill>
            <a:schemeClr val="tx2"/>
          </a:solidFill>
          <a:latin typeface="Arial" pitchFamily="-84" charset="0"/>
        </a:defRPr>
      </a:lvl5pPr>
      <a:lvl6pPr marL="457200" algn="ctr" rtl="0" fontAlgn="base">
        <a:spcBef>
          <a:spcPct val="0"/>
        </a:spcBef>
        <a:spcAft>
          <a:spcPct val="0"/>
        </a:spcAft>
        <a:defRPr sz="4400">
          <a:solidFill>
            <a:schemeClr val="tx2"/>
          </a:solidFill>
          <a:latin typeface="Arial" pitchFamily="-84" charset="0"/>
        </a:defRPr>
      </a:lvl6pPr>
      <a:lvl7pPr marL="914400" algn="ctr" rtl="0" fontAlgn="base">
        <a:spcBef>
          <a:spcPct val="0"/>
        </a:spcBef>
        <a:spcAft>
          <a:spcPct val="0"/>
        </a:spcAft>
        <a:defRPr sz="4400">
          <a:solidFill>
            <a:schemeClr val="tx2"/>
          </a:solidFill>
          <a:latin typeface="Arial" pitchFamily="-84" charset="0"/>
        </a:defRPr>
      </a:lvl7pPr>
      <a:lvl8pPr marL="1371600" algn="ctr" rtl="0" fontAlgn="base">
        <a:spcBef>
          <a:spcPct val="0"/>
        </a:spcBef>
        <a:spcAft>
          <a:spcPct val="0"/>
        </a:spcAft>
        <a:defRPr sz="4400">
          <a:solidFill>
            <a:schemeClr val="tx2"/>
          </a:solidFill>
          <a:latin typeface="Arial" pitchFamily="-84" charset="0"/>
        </a:defRPr>
      </a:lvl8pPr>
      <a:lvl9pPr marL="1828800" algn="ctr" rtl="0" fontAlgn="base">
        <a:spcBef>
          <a:spcPct val="0"/>
        </a:spcBef>
        <a:spcAft>
          <a:spcPct val="0"/>
        </a:spcAft>
        <a:defRPr sz="4400">
          <a:solidFill>
            <a:schemeClr val="tx2"/>
          </a:solidFill>
          <a:latin typeface="Arial" pitchFamily="-8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ＭＳ Ｐゴシック" pitchFamily="-84" charset="-128"/>
        </a:defRPr>
      </a:lvl2pPr>
      <a:lvl3pPr marL="1143000" indent="-228600" algn="l" rtl="0" fontAlgn="base">
        <a:spcBef>
          <a:spcPct val="20000"/>
        </a:spcBef>
        <a:spcAft>
          <a:spcPct val="0"/>
        </a:spcAft>
        <a:buChar char="•"/>
        <a:defRPr sz="2400">
          <a:solidFill>
            <a:schemeClr val="tx1"/>
          </a:solidFill>
          <a:latin typeface="+mn-lt"/>
          <a:ea typeface="ＭＳ Ｐゴシック" pitchFamily="-84" charset="-128"/>
        </a:defRPr>
      </a:lvl3pPr>
      <a:lvl4pPr marL="1600200" indent="-228600" algn="l" rtl="0" fontAlgn="base">
        <a:spcBef>
          <a:spcPct val="20000"/>
        </a:spcBef>
        <a:spcAft>
          <a:spcPct val="0"/>
        </a:spcAft>
        <a:buChar char="–"/>
        <a:defRPr sz="2000">
          <a:solidFill>
            <a:schemeClr val="tx1"/>
          </a:solidFill>
          <a:latin typeface="+mn-lt"/>
          <a:ea typeface="ＭＳ Ｐゴシック" pitchFamily="-84" charset="-128"/>
        </a:defRPr>
      </a:lvl4pPr>
      <a:lvl5pPr marL="2057400" indent="-228600" algn="l" rtl="0" fontAlgn="base">
        <a:spcBef>
          <a:spcPct val="20000"/>
        </a:spcBef>
        <a:spcAft>
          <a:spcPct val="0"/>
        </a:spcAft>
        <a:buChar char="»"/>
        <a:defRPr sz="2000">
          <a:solidFill>
            <a:schemeClr val="tx1"/>
          </a:solidFill>
          <a:latin typeface="+mn-lt"/>
          <a:ea typeface="ＭＳ Ｐゴシック" pitchFamily="-8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8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8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8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8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83363" name="Picture 3" descr="BD_Hallmark_Linear_CMYK"/>
          <p:cNvPicPr>
            <a:picLocks noChangeAspect="1" noChangeArrowheads="1"/>
          </p:cNvPicPr>
          <p:nvPr userDrawn="1"/>
        </p:nvPicPr>
        <p:blipFill>
          <a:blip r:embed="rId14"/>
          <a:srcRect/>
          <a:stretch>
            <a:fillRect/>
          </a:stretch>
        </p:blipFill>
        <p:spPr bwMode="auto">
          <a:xfrm>
            <a:off x="2908300" y="6389688"/>
            <a:ext cx="3325813" cy="331787"/>
          </a:xfrm>
          <a:prstGeom prst="rect">
            <a:avLst/>
          </a:prstGeom>
          <a:noFill/>
        </p:spPr>
      </p:pic>
    </p:spTree>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 id="2147483954" r:id="rId12"/>
  </p:sldLayoutIdLst>
  <p:timing>
    <p:tnLst>
      <p:par>
        <p:cT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84" charset="0"/>
        </a:defRPr>
      </a:lvl2pPr>
      <a:lvl3pPr algn="ctr" rtl="0" fontAlgn="base">
        <a:spcBef>
          <a:spcPct val="0"/>
        </a:spcBef>
        <a:spcAft>
          <a:spcPct val="0"/>
        </a:spcAft>
        <a:defRPr sz="4400">
          <a:solidFill>
            <a:schemeClr val="tx2"/>
          </a:solidFill>
          <a:latin typeface="Arial" pitchFamily="-84" charset="0"/>
        </a:defRPr>
      </a:lvl3pPr>
      <a:lvl4pPr algn="ctr" rtl="0" fontAlgn="base">
        <a:spcBef>
          <a:spcPct val="0"/>
        </a:spcBef>
        <a:spcAft>
          <a:spcPct val="0"/>
        </a:spcAft>
        <a:defRPr sz="4400">
          <a:solidFill>
            <a:schemeClr val="tx2"/>
          </a:solidFill>
          <a:latin typeface="Arial" pitchFamily="-84" charset="0"/>
        </a:defRPr>
      </a:lvl4pPr>
      <a:lvl5pPr algn="ctr" rtl="0" fontAlgn="base">
        <a:spcBef>
          <a:spcPct val="0"/>
        </a:spcBef>
        <a:spcAft>
          <a:spcPct val="0"/>
        </a:spcAft>
        <a:defRPr sz="4400">
          <a:solidFill>
            <a:schemeClr val="tx2"/>
          </a:solidFill>
          <a:latin typeface="Arial" pitchFamily="-84" charset="0"/>
        </a:defRPr>
      </a:lvl5pPr>
      <a:lvl6pPr marL="457200" algn="ctr" rtl="0" fontAlgn="base">
        <a:spcBef>
          <a:spcPct val="0"/>
        </a:spcBef>
        <a:spcAft>
          <a:spcPct val="0"/>
        </a:spcAft>
        <a:defRPr sz="4400">
          <a:solidFill>
            <a:schemeClr val="tx2"/>
          </a:solidFill>
          <a:latin typeface="Arial" pitchFamily="-84" charset="0"/>
        </a:defRPr>
      </a:lvl6pPr>
      <a:lvl7pPr marL="914400" algn="ctr" rtl="0" fontAlgn="base">
        <a:spcBef>
          <a:spcPct val="0"/>
        </a:spcBef>
        <a:spcAft>
          <a:spcPct val="0"/>
        </a:spcAft>
        <a:defRPr sz="4400">
          <a:solidFill>
            <a:schemeClr val="tx2"/>
          </a:solidFill>
          <a:latin typeface="Arial" pitchFamily="-84" charset="0"/>
        </a:defRPr>
      </a:lvl7pPr>
      <a:lvl8pPr marL="1371600" algn="ctr" rtl="0" fontAlgn="base">
        <a:spcBef>
          <a:spcPct val="0"/>
        </a:spcBef>
        <a:spcAft>
          <a:spcPct val="0"/>
        </a:spcAft>
        <a:defRPr sz="4400">
          <a:solidFill>
            <a:schemeClr val="tx2"/>
          </a:solidFill>
          <a:latin typeface="Arial" pitchFamily="-84" charset="0"/>
        </a:defRPr>
      </a:lvl8pPr>
      <a:lvl9pPr marL="1828800" algn="ctr" rtl="0" fontAlgn="base">
        <a:spcBef>
          <a:spcPct val="0"/>
        </a:spcBef>
        <a:spcAft>
          <a:spcPct val="0"/>
        </a:spcAft>
        <a:defRPr sz="4400">
          <a:solidFill>
            <a:schemeClr val="tx2"/>
          </a:solidFill>
          <a:latin typeface="Arial" pitchFamily="-8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ＭＳ Ｐゴシック" pitchFamily="-84" charset="-128"/>
        </a:defRPr>
      </a:lvl2pPr>
      <a:lvl3pPr marL="1143000" indent="-228600" algn="l" rtl="0" fontAlgn="base">
        <a:spcBef>
          <a:spcPct val="20000"/>
        </a:spcBef>
        <a:spcAft>
          <a:spcPct val="0"/>
        </a:spcAft>
        <a:buChar char="•"/>
        <a:defRPr sz="2400">
          <a:solidFill>
            <a:schemeClr val="tx1"/>
          </a:solidFill>
          <a:latin typeface="+mn-lt"/>
          <a:ea typeface="ＭＳ Ｐゴシック" pitchFamily="-84" charset="-128"/>
        </a:defRPr>
      </a:lvl3pPr>
      <a:lvl4pPr marL="1600200" indent="-228600" algn="l" rtl="0" fontAlgn="base">
        <a:spcBef>
          <a:spcPct val="20000"/>
        </a:spcBef>
        <a:spcAft>
          <a:spcPct val="0"/>
        </a:spcAft>
        <a:buChar char="–"/>
        <a:defRPr sz="2000">
          <a:solidFill>
            <a:schemeClr val="tx1"/>
          </a:solidFill>
          <a:latin typeface="+mn-lt"/>
          <a:ea typeface="ＭＳ Ｐゴシック" pitchFamily="-84" charset="-128"/>
        </a:defRPr>
      </a:lvl4pPr>
      <a:lvl5pPr marL="2057400" indent="-228600" algn="l" rtl="0" fontAlgn="base">
        <a:spcBef>
          <a:spcPct val="20000"/>
        </a:spcBef>
        <a:spcAft>
          <a:spcPct val="0"/>
        </a:spcAft>
        <a:buChar char="»"/>
        <a:defRPr sz="2000">
          <a:solidFill>
            <a:schemeClr val="tx1"/>
          </a:solidFill>
          <a:latin typeface="+mn-lt"/>
          <a:ea typeface="ＭＳ Ｐゴシック" pitchFamily="-8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8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8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8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8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778242" name="Picture 2" descr="BD_Title-slide"/>
          <p:cNvPicPr>
            <a:picLocks noChangeAspect="1" noChangeArrowheads="1"/>
          </p:cNvPicPr>
          <p:nvPr userDrawn="1"/>
        </p:nvPicPr>
        <p:blipFill>
          <a:blip r:embed="rId13"/>
          <a:srcRect/>
          <a:stretch>
            <a:fillRect/>
          </a:stretch>
        </p:blipFill>
        <p:spPr bwMode="auto">
          <a:xfrm>
            <a:off x="0" y="0"/>
            <a:ext cx="9144000" cy="6858000"/>
          </a:xfrm>
          <a:prstGeom prst="rect">
            <a:avLst/>
          </a:prstGeom>
          <a:noFill/>
        </p:spPr>
      </p:pic>
      <p:pic>
        <p:nvPicPr>
          <p:cNvPr id="778243" name="Picture 3" descr="BD_Hallmark_Master_PMS_877"/>
          <p:cNvPicPr>
            <a:picLocks noChangeAspect="1" noChangeArrowheads="1"/>
          </p:cNvPicPr>
          <p:nvPr userDrawn="1"/>
        </p:nvPicPr>
        <p:blipFill>
          <a:blip r:embed="rId14"/>
          <a:srcRect/>
          <a:stretch>
            <a:fillRect/>
          </a:stretch>
        </p:blipFill>
        <p:spPr bwMode="auto">
          <a:xfrm>
            <a:off x="2957513" y="2716213"/>
            <a:ext cx="3243262" cy="720725"/>
          </a:xfrm>
          <a:prstGeom prst="rect">
            <a:avLst/>
          </a:prstGeom>
          <a:noFill/>
        </p:spPr>
      </p:pic>
    </p:spTree>
  </p:cSld>
  <p:clrMap bg1="dk2" tx1="lt1" bg2="dk1" tx2="lt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Lst>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78242"/>
                                        </p:tgtEl>
                                        <p:attrNameLst>
                                          <p:attrName>style.visibility</p:attrName>
                                        </p:attrNameLst>
                                      </p:cBhvr>
                                      <p:to>
                                        <p:strVal val="visible"/>
                                      </p:to>
                                    </p:set>
                                    <p:animEffect transition="in" filter="fade">
                                      <p:cBhvr>
                                        <p:cTn id="7" dur="2000"/>
                                        <p:tgtEl>
                                          <p:spTgt spid="778242"/>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778243"/>
                                        </p:tgtEl>
                                        <p:attrNameLst>
                                          <p:attrName>style.visibility</p:attrName>
                                        </p:attrNameLst>
                                      </p:cBhvr>
                                      <p:to>
                                        <p:strVal val="visible"/>
                                      </p:to>
                                    </p:set>
                                    <p:animEffect transition="in" filter="fade">
                                      <p:cBhvr>
                                        <p:cTn id="11" dur="2000"/>
                                        <p:tgtEl>
                                          <p:spTgt spid="778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84" charset="0"/>
        </a:defRPr>
      </a:lvl2pPr>
      <a:lvl3pPr algn="ctr" rtl="0" fontAlgn="base">
        <a:spcBef>
          <a:spcPct val="0"/>
        </a:spcBef>
        <a:spcAft>
          <a:spcPct val="0"/>
        </a:spcAft>
        <a:defRPr sz="4400">
          <a:solidFill>
            <a:schemeClr val="tx2"/>
          </a:solidFill>
          <a:latin typeface="Arial" pitchFamily="-84" charset="0"/>
        </a:defRPr>
      </a:lvl3pPr>
      <a:lvl4pPr algn="ctr" rtl="0" fontAlgn="base">
        <a:spcBef>
          <a:spcPct val="0"/>
        </a:spcBef>
        <a:spcAft>
          <a:spcPct val="0"/>
        </a:spcAft>
        <a:defRPr sz="4400">
          <a:solidFill>
            <a:schemeClr val="tx2"/>
          </a:solidFill>
          <a:latin typeface="Arial" pitchFamily="-84" charset="0"/>
        </a:defRPr>
      </a:lvl4pPr>
      <a:lvl5pPr algn="ctr" rtl="0" fontAlgn="base">
        <a:spcBef>
          <a:spcPct val="0"/>
        </a:spcBef>
        <a:spcAft>
          <a:spcPct val="0"/>
        </a:spcAft>
        <a:defRPr sz="4400">
          <a:solidFill>
            <a:schemeClr val="tx2"/>
          </a:solidFill>
          <a:latin typeface="Arial" pitchFamily="-84" charset="0"/>
        </a:defRPr>
      </a:lvl5pPr>
      <a:lvl6pPr marL="457200" algn="ctr" rtl="0" fontAlgn="base">
        <a:spcBef>
          <a:spcPct val="0"/>
        </a:spcBef>
        <a:spcAft>
          <a:spcPct val="0"/>
        </a:spcAft>
        <a:defRPr sz="4400">
          <a:solidFill>
            <a:schemeClr val="tx2"/>
          </a:solidFill>
          <a:latin typeface="Arial" pitchFamily="-84" charset="0"/>
        </a:defRPr>
      </a:lvl6pPr>
      <a:lvl7pPr marL="914400" algn="ctr" rtl="0" fontAlgn="base">
        <a:spcBef>
          <a:spcPct val="0"/>
        </a:spcBef>
        <a:spcAft>
          <a:spcPct val="0"/>
        </a:spcAft>
        <a:defRPr sz="4400">
          <a:solidFill>
            <a:schemeClr val="tx2"/>
          </a:solidFill>
          <a:latin typeface="Arial" pitchFamily="-84" charset="0"/>
        </a:defRPr>
      </a:lvl7pPr>
      <a:lvl8pPr marL="1371600" algn="ctr" rtl="0" fontAlgn="base">
        <a:spcBef>
          <a:spcPct val="0"/>
        </a:spcBef>
        <a:spcAft>
          <a:spcPct val="0"/>
        </a:spcAft>
        <a:defRPr sz="4400">
          <a:solidFill>
            <a:schemeClr val="tx2"/>
          </a:solidFill>
          <a:latin typeface="Arial" pitchFamily="-84" charset="0"/>
        </a:defRPr>
      </a:lvl8pPr>
      <a:lvl9pPr marL="1828800" algn="ctr" rtl="0" fontAlgn="base">
        <a:spcBef>
          <a:spcPct val="0"/>
        </a:spcBef>
        <a:spcAft>
          <a:spcPct val="0"/>
        </a:spcAft>
        <a:defRPr sz="4400">
          <a:solidFill>
            <a:schemeClr val="tx2"/>
          </a:solidFill>
          <a:latin typeface="Arial" pitchFamily="-8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ＭＳ Ｐゴシック" pitchFamily="-84" charset="-128"/>
        </a:defRPr>
      </a:lvl2pPr>
      <a:lvl3pPr marL="1143000" indent="-228600" algn="l" rtl="0" fontAlgn="base">
        <a:spcBef>
          <a:spcPct val="20000"/>
        </a:spcBef>
        <a:spcAft>
          <a:spcPct val="0"/>
        </a:spcAft>
        <a:buChar char="•"/>
        <a:defRPr sz="2400">
          <a:solidFill>
            <a:schemeClr val="tx1"/>
          </a:solidFill>
          <a:latin typeface="+mn-lt"/>
          <a:ea typeface="ＭＳ Ｐゴシック" pitchFamily="-84" charset="-128"/>
        </a:defRPr>
      </a:lvl3pPr>
      <a:lvl4pPr marL="1600200" indent="-228600" algn="l" rtl="0" fontAlgn="base">
        <a:spcBef>
          <a:spcPct val="20000"/>
        </a:spcBef>
        <a:spcAft>
          <a:spcPct val="0"/>
        </a:spcAft>
        <a:buChar char="–"/>
        <a:defRPr sz="2000">
          <a:solidFill>
            <a:schemeClr val="tx1"/>
          </a:solidFill>
          <a:latin typeface="+mn-lt"/>
          <a:ea typeface="ＭＳ Ｐゴシック" pitchFamily="-84" charset="-128"/>
        </a:defRPr>
      </a:lvl4pPr>
      <a:lvl5pPr marL="2057400" indent="-228600" algn="l" rtl="0" fontAlgn="base">
        <a:spcBef>
          <a:spcPct val="20000"/>
        </a:spcBef>
        <a:spcAft>
          <a:spcPct val="0"/>
        </a:spcAft>
        <a:buChar char="»"/>
        <a:defRPr sz="2000">
          <a:solidFill>
            <a:schemeClr val="tx1"/>
          </a:solidFill>
          <a:latin typeface="+mn-lt"/>
          <a:ea typeface="ＭＳ Ｐゴシック" pitchFamily="-8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8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8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8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8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Line 18"/>
          <p:cNvSpPr>
            <a:spLocks noChangeShapeType="1"/>
          </p:cNvSpPr>
          <p:nvPr/>
        </p:nvSpPr>
        <p:spPr bwMode="auto">
          <a:xfrm>
            <a:off x="755650" y="1044575"/>
            <a:ext cx="7632700" cy="0"/>
          </a:xfrm>
          <a:prstGeom prst="line">
            <a:avLst/>
          </a:prstGeom>
          <a:noFill/>
          <a:ln w="6350">
            <a:solidFill>
              <a:schemeClr val="tx2"/>
            </a:solidFill>
            <a:round/>
            <a:headEnd/>
            <a:tailEnd/>
          </a:ln>
        </p:spPr>
        <p:txBody>
          <a:bodyPr>
            <a:prstTxWarp prst="textNoShape">
              <a:avLst/>
            </a:prstTxWarp>
          </a:bodyPr>
          <a:lstStyle/>
          <a:p>
            <a:endParaRPr lang="en-US"/>
          </a:p>
        </p:txBody>
      </p:sp>
      <p:pic>
        <p:nvPicPr>
          <p:cNvPr id="3075" name="Picture 23" descr="BD_Hallmark_Linear_CMYK"/>
          <p:cNvPicPr>
            <a:picLocks noChangeAspect="1" noChangeArrowheads="1"/>
          </p:cNvPicPr>
          <p:nvPr/>
        </p:nvPicPr>
        <p:blipFill>
          <a:blip r:embed="rId14"/>
          <a:srcRect/>
          <a:stretch>
            <a:fillRect/>
          </a:stretch>
        </p:blipFill>
        <p:spPr bwMode="auto">
          <a:xfrm>
            <a:off x="2908300" y="6389688"/>
            <a:ext cx="3325813" cy="3317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 id="2147483991" r:id="rId1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5954" name="Picture 22" descr="background"/>
          <p:cNvPicPr>
            <a:picLocks noChangeAspect="1" noChangeArrowheads="1"/>
          </p:cNvPicPr>
          <p:nvPr/>
        </p:nvPicPr>
        <p:blipFill>
          <a:blip r:embed="rId13"/>
          <a:srcRect/>
          <a:stretch>
            <a:fillRect/>
          </a:stretch>
        </p:blipFill>
        <p:spPr bwMode="auto">
          <a:xfrm>
            <a:off x="0" y="0"/>
            <a:ext cx="9144000" cy="6858000"/>
          </a:xfrm>
          <a:prstGeom prst="rect">
            <a:avLst/>
          </a:prstGeom>
          <a:noFill/>
          <a:ln w="9525">
            <a:noFill/>
            <a:miter lim="800000"/>
            <a:headEnd/>
            <a:tailEnd/>
          </a:ln>
        </p:spPr>
      </p:pic>
      <p:pic>
        <p:nvPicPr>
          <p:cNvPr id="125955" name="Picture 13" descr="BD_Hallmark_Linear_CMYK_White"/>
          <p:cNvPicPr>
            <a:picLocks noChangeAspect="1" noChangeArrowheads="1"/>
          </p:cNvPicPr>
          <p:nvPr/>
        </p:nvPicPr>
        <p:blipFill>
          <a:blip r:embed="rId14"/>
          <a:srcRect/>
          <a:stretch>
            <a:fillRect/>
          </a:stretch>
        </p:blipFill>
        <p:spPr bwMode="auto">
          <a:xfrm>
            <a:off x="2946400" y="6442075"/>
            <a:ext cx="3249613" cy="247650"/>
          </a:xfrm>
          <a:prstGeom prst="rect">
            <a:avLst/>
          </a:prstGeom>
          <a:noFill/>
          <a:ln w="9525">
            <a:noFill/>
            <a:miter lim="800000"/>
            <a:headEnd/>
            <a:tailEnd/>
          </a:ln>
        </p:spPr>
      </p:pic>
      <p:sp>
        <p:nvSpPr>
          <p:cNvPr id="4114" name="Line 18"/>
          <p:cNvSpPr>
            <a:spLocks noChangeShapeType="1"/>
          </p:cNvSpPr>
          <p:nvPr/>
        </p:nvSpPr>
        <p:spPr bwMode="auto">
          <a:xfrm>
            <a:off x="755650" y="1044575"/>
            <a:ext cx="7632700" cy="0"/>
          </a:xfrm>
          <a:prstGeom prst="line">
            <a:avLst/>
          </a:prstGeom>
          <a:noFill/>
          <a:ln w="6350">
            <a:solidFill>
              <a:schemeClr val="tx1"/>
            </a:solidFill>
            <a:round/>
            <a:headEnd/>
            <a:tailEnd/>
          </a:ln>
          <a:effectLst/>
        </p:spPr>
        <p:txBody>
          <a:bodyPr/>
          <a:lstStyle/>
          <a:p>
            <a:pPr>
              <a:defRPr/>
            </a:pPr>
            <a:endParaRPr lang="en-GB">
              <a:latin typeface="Arial" charset="0"/>
            </a:endParaRPr>
          </a:p>
        </p:txBody>
      </p:sp>
    </p:spTree>
  </p:cSld>
  <p:clrMap bg1="dk2" tx1="lt1" bg2="dk1" tx2="lt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8" charset="0"/>
        </a:defRPr>
      </a:lvl2pPr>
      <a:lvl3pPr algn="ctr" rtl="0" fontAlgn="base">
        <a:spcBef>
          <a:spcPct val="0"/>
        </a:spcBef>
        <a:spcAft>
          <a:spcPct val="0"/>
        </a:spcAft>
        <a:defRPr sz="4400">
          <a:solidFill>
            <a:schemeClr val="tx2"/>
          </a:solidFill>
          <a:latin typeface="Arial" pitchFamily="8" charset="0"/>
        </a:defRPr>
      </a:lvl3pPr>
      <a:lvl4pPr algn="ctr" rtl="0" fontAlgn="base">
        <a:spcBef>
          <a:spcPct val="0"/>
        </a:spcBef>
        <a:spcAft>
          <a:spcPct val="0"/>
        </a:spcAft>
        <a:defRPr sz="4400">
          <a:solidFill>
            <a:schemeClr val="tx2"/>
          </a:solidFill>
          <a:latin typeface="Arial" pitchFamily="8" charset="0"/>
        </a:defRPr>
      </a:lvl4pPr>
      <a:lvl5pPr algn="ctr" rtl="0" fontAlgn="base">
        <a:spcBef>
          <a:spcPct val="0"/>
        </a:spcBef>
        <a:spcAft>
          <a:spcPct val="0"/>
        </a:spcAft>
        <a:defRPr sz="4400">
          <a:solidFill>
            <a:schemeClr val="tx2"/>
          </a:solidFill>
          <a:latin typeface="Arial" pitchFamily="8" charset="0"/>
        </a:defRPr>
      </a:lvl5pPr>
      <a:lvl6pPr marL="457200" algn="ctr" rtl="0" fontAlgn="base">
        <a:spcBef>
          <a:spcPct val="0"/>
        </a:spcBef>
        <a:spcAft>
          <a:spcPct val="0"/>
        </a:spcAft>
        <a:defRPr sz="4400">
          <a:solidFill>
            <a:schemeClr val="tx2"/>
          </a:solidFill>
          <a:latin typeface="Arial" pitchFamily="8" charset="0"/>
        </a:defRPr>
      </a:lvl6pPr>
      <a:lvl7pPr marL="914400" algn="ctr" rtl="0" fontAlgn="base">
        <a:spcBef>
          <a:spcPct val="0"/>
        </a:spcBef>
        <a:spcAft>
          <a:spcPct val="0"/>
        </a:spcAft>
        <a:defRPr sz="4400">
          <a:solidFill>
            <a:schemeClr val="tx2"/>
          </a:solidFill>
          <a:latin typeface="Arial" pitchFamily="8" charset="0"/>
        </a:defRPr>
      </a:lvl7pPr>
      <a:lvl8pPr marL="1371600" algn="ctr" rtl="0" fontAlgn="base">
        <a:spcBef>
          <a:spcPct val="0"/>
        </a:spcBef>
        <a:spcAft>
          <a:spcPct val="0"/>
        </a:spcAft>
        <a:defRPr sz="4400">
          <a:solidFill>
            <a:schemeClr val="tx2"/>
          </a:solidFill>
          <a:latin typeface="Arial" pitchFamily="8" charset="0"/>
        </a:defRPr>
      </a:lvl8pPr>
      <a:lvl9pPr marL="1828800" algn="ctr" rtl="0" fontAlgn="base">
        <a:spcBef>
          <a:spcPct val="0"/>
        </a:spcBef>
        <a:spcAft>
          <a:spcPct val="0"/>
        </a:spcAft>
        <a:defRPr sz="4400">
          <a:solidFill>
            <a:schemeClr val="tx2"/>
          </a:solidFill>
          <a:latin typeface="Arial" pitchFamily="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ＭＳ Ｐゴシック" pitchFamily="8" charset="-128"/>
        </a:defRPr>
      </a:lvl2pPr>
      <a:lvl3pPr marL="1143000" indent="-228600" algn="l" rtl="0" fontAlgn="base">
        <a:spcBef>
          <a:spcPct val="20000"/>
        </a:spcBef>
        <a:spcAft>
          <a:spcPct val="0"/>
        </a:spcAft>
        <a:buChar char="•"/>
        <a:defRPr sz="2400">
          <a:solidFill>
            <a:schemeClr val="tx1"/>
          </a:solidFill>
          <a:latin typeface="+mn-lt"/>
          <a:ea typeface="ＭＳ Ｐゴシック" pitchFamily="8" charset="-128"/>
        </a:defRPr>
      </a:lvl3pPr>
      <a:lvl4pPr marL="1600200" indent="-228600" algn="l" rtl="0" fontAlgn="base">
        <a:spcBef>
          <a:spcPct val="20000"/>
        </a:spcBef>
        <a:spcAft>
          <a:spcPct val="0"/>
        </a:spcAft>
        <a:buChar char="–"/>
        <a:defRPr sz="2000">
          <a:solidFill>
            <a:schemeClr val="tx1"/>
          </a:solidFill>
          <a:latin typeface="+mn-lt"/>
          <a:ea typeface="ＭＳ Ｐゴシック" pitchFamily="8" charset="-128"/>
        </a:defRPr>
      </a:lvl4pPr>
      <a:lvl5pPr marL="2057400" indent="-228600" algn="l" rtl="0" fontAlgn="base">
        <a:spcBef>
          <a:spcPct val="20000"/>
        </a:spcBef>
        <a:spcAft>
          <a:spcPct val="0"/>
        </a:spcAft>
        <a:buChar char="»"/>
        <a:defRPr sz="2000">
          <a:solidFill>
            <a:schemeClr val="tx1"/>
          </a:solidFill>
          <a:latin typeface="+mn-lt"/>
          <a:ea typeface="ＭＳ Ｐゴシック" pitchFamily="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771074" name="Picture 2" descr="BD_Title-slide"/>
          <p:cNvPicPr>
            <a:picLocks noChangeAspect="1" noChangeArrowheads="1"/>
          </p:cNvPicPr>
          <p:nvPr/>
        </p:nvPicPr>
        <p:blipFill>
          <a:blip r:embed="rId13"/>
          <a:srcRect/>
          <a:stretch>
            <a:fillRect/>
          </a:stretch>
        </p:blipFill>
        <p:spPr bwMode="auto">
          <a:xfrm>
            <a:off x="0" y="0"/>
            <a:ext cx="9144000" cy="6858000"/>
          </a:xfrm>
          <a:prstGeom prst="rect">
            <a:avLst/>
          </a:prstGeom>
          <a:noFill/>
          <a:ln w="9525">
            <a:noFill/>
            <a:miter lim="800000"/>
            <a:headEnd/>
            <a:tailEnd/>
          </a:ln>
        </p:spPr>
      </p:pic>
      <p:pic>
        <p:nvPicPr>
          <p:cNvPr id="771075" name="Picture 3" descr="BD_Hallmark_Master_PMS_877"/>
          <p:cNvPicPr>
            <a:picLocks noChangeAspect="1" noChangeArrowheads="1"/>
          </p:cNvPicPr>
          <p:nvPr/>
        </p:nvPicPr>
        <p:blipFill>
          <a:blip r:embed="rId14"/>
          <a:srcRect/>
          <a:stretch>
            <a:fillRect/>
          </a:stretch>
        </p:blipFill>
        <p:spPr bwMode="auto">
          <a:xfrm>
            <a:off x="2957513" y="2716213"/>
            <a:ext cx="3243262" cy="720725"/>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Lst>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71074"/>
                                        </p:tgtEl>
                                        <p:attrNameLst>
                                          <p:attrName>style.visibility</p:attrName>
                                        </p:attrNameLst>
                                      </p:cBhvr>
                                      <p:to>
                                        <p:strVal val="visible"/>
                                      </p:to>
                                    </p:set>
                                    <p:animEffect transition="in" filter="fade">
                                      <p:cBhvr>
                                        <p:cTn id="7" dur="2000"/>
                                        <p:tgtEl>
                                          <p:spTgt spid="771074"/>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771075"/>
                                        </p:tgtEl>
                                        <p:attrNameLst>
                                          <p:attrName>style.visibility</p:attrName>
                                        </p:attrNameLst>
                                      </p:cBhvr>
                                      <p:to>
                                        <p:strVal val="visible"/>
                                      </p:to>
                                    </p:set>
                                    <p:animEffect transition="in" filter="fade">
                                      <p:cBhvr>
                                        <p:cTn id="11" dur="2000"/>
                                        <p:tgtEl>
                                          <p:spTgt spid="771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14.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4.png"/><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14.jpeg"/></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png"/><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29.png"/></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14.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5.xml"/><Relationship Id="rId1" Type="http://schemas.openxmlformats.org/officeDocument/2006/relationships/themeOverride" Target="../theme/themeOverride1.xml"/><Relationship Id="rId4" Type="http://schemas.openxmlformats.org/officeDocument/2006/relationships/image" Target="../media/image36.png"/></Relationships>
</file>

<file path=ppt/slides/_rels/slide6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upload.wikimedia.org/wikipedia/commons/5/5b/Cornish_pasty_-_cut.jpeg" TargetMode="External"/><Relationship Id="rId1" Type="http://schemas.openxmlformats.org/officeDocument/2006/relationships/slideLayout" Target="../slideLayouts/slideLayout5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6.xml"/></Relationships>
</file>

<file path=ppt/slides/_rels/slide6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66.xml"/></Relationships>
</file>

<file path=ppt/slides/_rels/slide6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66.xml"/></Relationships>
</file>

<file path=ppt/slides/_rels/slide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66.xml"/></Relationships>
</file>

<file path=ppt/slides/_rels/slide6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55.xml"/></Relationships>
</file>

<file path=ppt/slides/_rels/slide6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55.xml"/></Relationships>
</file>

<file path=ppt/slides/_rels/slide6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55.xml"/></Relationships>
</file>

<file path=ppt/slides/_rels/slide6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9.pdf"/><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0.xml"/></Relationships>
</file>

<file path=ppt/slides/_rels/slide71.x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slideLayout" Target="../slideLayouts/slideLayout50.xml"/></Relationships>
</file>

<file path=ppt/slides/_rels/slide7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0.xml"/></Relationships>
</file>

<file path=ppt/slides/_rels/slide73.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31.xml"/><Relationship Id="rId1" Type="http://schemas.openxmlformats.org/officeDocument/2006/relationships/slideLayout" Target="../slideLayouts/slideLayout5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6.xml"/></Relationships>
</file>

<file path=ppt/slides/_rels/slide7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78.xml"/></Relationships>
</file>

<file path=ppt/slides/_rels/slide77.xml.rels><?xml version="1.0" encoding="UTF-8" standalone="yes"?>
<Relationships xmlns="http://schemas.openxmlformats.org/package/2006/relationships"><Relationship Id="rId2" Type="http://schemas.openxmlformats.org/officeDocument/2006/relationships/hyperlink" Target="http://www.brewin.co.uk/" TargetMode="External"/><Relationship Id="rId1" Type="http://schemas.openxmlformats.org/officeDocument/2006/relationships/slideLayout" Target="../slideLayouts/slideLayout55.xml"/></Relationships>
</file>

<file path=ppt/slides/_rels/slide78.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notesSlide" Target="../notesSlides/notesSlide35.xml"/><Relationship Id="rId1" Type="http://schemas.openxmlformats.org/officeDocument/2006/relationships/slideLayout" Target="../slideLayouts/slideLayout84.xml"/></Relationships>
</file>

<file path=ppt/slides/_rels/slide7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9.xml"/><Relationship Id="rId5" Type="http://schemas.openxmlformats.org/officeDocument/2006/relationships/image" Target="../media/image51.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d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rcRect t="72936"/>
          <a:stretch>
            <a:fillRect/>
          </a:stretch>
        </p:blipFill>
        <p:spPr>
          <a:xfrm>
            <a:off x="2427161" y="4274247"/>
            <a:ext cx="4337304" cy="62941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1066" y="602217"/>
            <a:ext cx="5654568" cy="3512583"/>
          </a:xfrm>
          <a:prstGeom prst="rect">
            <a:avLst/>
          </a:prstGeom>
          <a:effectLst>
            <a:reflection stA="40000" endPos="32000" dist="12700" dir="5400000" sy="-100000" algn="bl" rotWithShape="0"/>
          </a:effectLst>
        </p:spPr>
      </p:pic>
      <p:sp>
        <p:nvSpPr>
          <p:cNvPr id="3081" name="TextBox 10"/>
          <p:cNvSpPr txBox="1">
            <a:spLocks noChangeArrowheads="1"/>
          </p:cNvSpPr>
          <p:nvPr/>
        </p:nvSpPr>
        <p:spPr bwMode="auto">
          <a:xfrm>
            <a:off x="3011212" y="5173658"/>
            <a:ext cx="3143809" cy="1077218"/>
          </a:xfrm>
          <a:prstGeom prst="rect">
            <a:avLst/>
          </a:prstGeom>
          <a:noFill/>
          <a:ln w="9525">
            <a:noFill/>
            <a:miter lim="800000"/>
            <a:headEnd/>
            <a:tailEnd/>
          </a:ln>
        </p:spPr>
        <p:txBody>
          <a:bodyPr wrap="none">
            <a:prstTxWarp prst="textNoShape">
              <a:avLst/>
            </a:prstTxWarp>
            <a:spAutoFit/>
          </a:bodyPr>
          <a:lstStyle/>
          <a:p>
            <a:pPr algn="ctr"/>
            <a:r>
              <a:rPr lang="en-GB" sz="3200" b="1" dirty="0" smtClean="0"/>
              <a:t>Budget Report </a:t>
            </a:r>
          </a:p>
          <a:p>
            <a:pPr algn="ctr"/>
            <a:r>
              <a:rPr lang="en-GB" b="1" dirty="0" smtClean="0"/>
              <a:t>March 2013</a:t>
            </a:r>
            <a:endParaRPr lang="en-GB" sz="3200" dirty="0"/>
          </a:p>
        </p:txBody>
      </p:sp>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Tax Landscape</a:t>
            </a:r>
            <a:endParaRPr lang="en-US" dirty="0"/>
          </a:p>
        </p:txBody>
      </p:sp>
      <p:sp>
        <p:nvSpPr>
          <p:cNvPr id="9" name="Rounded Rectangle 8"/>
          <p:cNvSpPr/>
          <p:nvPr/>
        </p:nvSpPr>
        <p:spPr>
          <a:xfrm>
            <a:off x="273412" y="1430334"/>
            <a:ext cx="2672988" cy="500066"/>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400" dirty="0" smtClean="0"/>
              <a:t>Offshore Evasion</a:t>
            </a:r>
            <a:endParaRPr lang="en-GB" sz="2400" dirty="0"/>
          </a:p>
        </p:txBody>
      </p:sp>
      <p:sp>
        <p:nvSpPr>
          <p:cNvPr id="10" name="TextBox 9"/>
          <p:cNvSpPr txBox="1"/>
          <p:nvPr/>
        </p:nvSpPr>
        <p:spPr>
          <a:xfrm>
            <a:off x="3031066" y="2252133"/>
            <a:ext cx="4538133" cy="1077218"/>
          </a:xfrm>
          <a:prstGeom prst="rect">
            <a:avLst/>
          </a:prstGeom>
          <a:noFill/>
        </p:spPr>
        <p:txBody>
          <a:bodyPr wrap="square" rtlCol="0">
            <a:spAutoFit/>
          </a:bodyPr>
          <a:lstStyle/>
          <a:p>
            <a:pPr algn="l">
              <a:buFontTx/>
              <a:buChar char="-"/>
            </a:pPr>
            <a:r>
              <a:rPr lang="en-US" dirty="0" smtClean="0"/>
              <a:t> International Action</a:t>
            </a:r>
          </a:p>
          <a:p>
            <a:pPr algn="l">
              <a:buFontTx/>
              <a:buChar char="-"/>
            </a:pPr>
            <a:r>
              <a:rPr lang="en-US" dirty="0" smtClean="0"/>
              <a:t> Disclosure Facilities</a:t>
            </a:r>
            <a:endParaRPr lang="en-US" dirty="0"/>
          </a:p>
        </p:txBody>
      </p:sp>
      <p:sp>
        <p:nvSpPr>
          <p:cNvPr id="11" name="Rounded Rectangle 10"/>
          <p:cNvSpPr/>
          <p:nvPr/>
        </p:nvSpPr>
        <p:spPr>
          <a:xfrm>
            <a:off x="307279" y="3513134"/>
            <a:ext cx="2672988" cy="500066"/>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400" dirty="0" smtClean="0"/>
              <a:t>Tax Avoidance</a:t>
            </a:r>
            <a:endParaRPr lang="en-GB" sz="2400" dirty="0"/>
          </a:p>
        </p:txBody>
      </p:sp>
      <p:sp>
        <p:nvSpPr>
          <p:cNvPr id="12" name="TextBox 11"/>
          <p:cNvSpPr txBox="1"/>
          <p:nvPr/>
        </p:nvSpPr>
        <p:spPr>
          <a:xfrm>
            <a:off x="3064933" y="4334933"/>
            <a:ext cx="4538133" cy="1077218"/>
          </a:xfrm>
          <a:prstGeom prst="rect">
            <a:avLst/>
          </a:prstGeom>
          <a:noFill/>
        </p:spPr>
        <p:txBody>
          <a:bodyPr wrap="square" rtlCol="0">
            <a:spAutoFit/>
          </a:bodyPr>
          <a:lstStyle/>
          <a:p>
            <a:pPr algn="l">
              <a:buFontTx/>
              <a:buChar char="-"/>
            </a:pPr>
            <a:r>
              <a:rPr lang="en-US" dirty="0" smtClean="0"/>
              <a:t> Publicity</a:t>
            </a:r>
          </a:p>
          <a:p>
            <a:pPr algn="l">
              <a:buFontTx/>
              <a:buChar char="-"/>
            </a:pPr>
            <a:r>
              <a:rPr lang="en-US" dirty="0" smtClean="0"/>
              <a:t> GAAR</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Anti Abuse Rule</a:t>
            </a:r>
            <a:endParaRPr lang="en-US" dirty="0"/>
          </a:p>
        </p:txBody>
      </p:sp>
      <p:sp>
        <p:nvSpPr>
          <p:cNvPr id="9" name="Rounded Rectangle 8"/>
          <p:cNvSpPr/>
          <p:nvPr/>
        </p:nvSpPr>
        <p:spPr>
          <a:xfrm>
            <a:off x="2637812" y="1524000"/>
            <a:ext cx="4728802" cy="906466"/>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100" dirty="0" smtClean="0"/>
              <a:t>Effective from Royal Assent</a:t>
            </a:r>
            <a:endParaRPr lang="en-GB" sz="3100" dirty="0"/>
          </a:p>
        </p:txBody>
      </p:sp>
      <p:sp>
        <p:nvSpPr>
          <p:cNvPr id="7" name="Rounded Rectangle 6"/>
          <p:cNvSpPr/>
          <p:nvPr/>
        </p:nvSpPr>
        <p:spPr>
          <a:xfrm>
            <a:off x="2637812" y="2712333"/>
            <a:ext cx="4728802" cy="1066800"/>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100" dirty="0" smtClean="0"/>
              <a:t>Target Abusive Tax Arrangements</a:t>
            </a:r>
            <a:endParaRPr lang="en-GB" sz="3100" dirty="0"/>
          </a:p>
        </p:txBody>
      </p:sp>
      <p:sp>
        <p:nvSpPr>
          <p:cNvPr id="8" name="Rounded Rectangle 7"/>
          <p:cNvSpPr/>
          <p:nvPr/>
        </p:nvSpPr>
        <p:spPr>
          <a:xfrm>
            <a:off x="2637812" y="4061000"/>
            <a:ext cx="4728802" cy="1405467"/>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100" dirty="0" smtClean="0"/>
              <a:t>Cannot be Reasonably Regarded as a Reasonable Course of Action</a:t>
            </a:r>
            <a:endParaRPr lang="en-GB" sz="3100" dirty="0"/>
          </a:p>
        </p:txBody>
      </p:sp>
      <p:sp>
        <p:nvSpPr>
          <p:cNvPr id="13" name="Rounded Rectangle 12"/>
          <p:cNvSpPr/>
          <p:nvPr/>
        </p:nvSpPr>
        <p:spPr>
          <a:xfrm>
            <a:off x="2637812" y="5748334"/>
            <a:ext cx="4728802" cy="500066"/>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100" dirty="0" smtClean="0"/>
              <a:t>Advisory Panel</a:t>
            </a:r>
            <a:endParaRPr lang="en-GB" sz="31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To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lide(fromTo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slide(fromTop)">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slide(fromTop)">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8"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Statutory Residence Test</a:t>
            </a:r>
            <a:endParaRPr lang="en-US" dirty="0"/>
          </a:p>
        </p:txBody>
      </p:sp>
      <p:sp>
        <p:nvSpPr>
          <p:cNvPr id="9" name="Rounded Rectangle 8"/>
          <p:cNvSpPr/>
          <p:nvPr/>
        </p:nvSpPr>
        <p:spPr>
          <a:xfrm>
            <a:off x="267146" y="1477167"/>
            <a:ext cx="2933255" cy="707233"/>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100" dirty="0" smtClean="0"/>
              <a:t>Automatic Tests</a:t>
            </a:r>
            <a:endParaRPr lang="en-GB" sz="3100" dirty="0"/>
          </a:p>
        </p:txBody>
      </p:sp>
      <p:sp>
        <p:nvSpPr>
          <p:cNvPr id="13" name="Rounded Rectangle 12"/>
          <p:cNvSpPr/>
          <p:nvPr/>
        </p:nvSpPr>
        <p:spPr>
          <a:xfrm>
            <a:off x="2637812" y="5748334"/>
            <a:ext cx="4728802" cy="500066"/>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100" dirty="0" smtClean="0"/>
              <a:t>Sufficient Ties Test</a:t>
            </a:r>
            <a:endParaRPr lang="en-GB" sz="3100" dirty="0"/>
          </a:p>
        </p:txBody>
      </p:sp>
      <p:pic>
        <p:nvPicPr>
          <p:cNvPr id="10" name="Picture 9" descr="all uk.png"/>
          <p:cNvPicPr>
            <a:picLocks noChangeAspect="1"/>
          </p:cNvPicPr>
          <p:nvPr/>
        </p:nvPicPr>
        <p:blipFill>
          <a:blip r:embed="rId2"/>
          <a:stretch>
            <a:fillRect/>
          </a:stretch>
        </p:blipFill>
        <p:spPr>
          <a:xfrm>
            <a:off x="2871788" y="1930400"/>
            <a:ext cx="3105680" cy="3583183"/>
          </a:xfrm>
          <a:prstGeom prst="rect">
            <a:avLst/>
          </a:prstGeom>
        </p:spPr>
      </p:pic>
      <p:sp>
        <p:nvSpPr>
          <p:cNvPr id="11" name="Curved Down Arrow 10"/>
          <p:cNvSpPr/>
          <p:nvPr/>
        </p:nvSpPr>
        <p:spPr>
          <a:xfrm>
            <a:off x="4968347" y="3014133"/>
            <a:ext cx="2194454" cy="795867"/>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4" name="Picture 13" descr="rope knot edit.png"/>
          <p:cNvPicPr>
            <a:picLocks noChangeAspect="1"/>
          </p:cNvPicPr>
          <p:nvPr/>
        </p:nvPicPr>
        <p:blipFill>
          <a:blip r:embed="rId3"/>
          <a:stretch>
            <a:fillRect/>
          </a:stretch>
        </p:blipFill>
        <p:spPr>
          <a:xfrm>
            <a:off x="3508199" y="3705489"/>
            <a:ext cx="2988028" cy="22410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ppt_w/2"/>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ppt_w</p:attrName>
                                        </p:attrNameLst>
                                      </p:cBhvr>
                                      <p:tavLst>
                                        <p:tav tm="0">
                                          <p:val>
                                            <p:fltVal val="0"/>
                                          </p:val>
                                        </p:tav>
                                        <p:tav tm="100000">
                                          <p:val>
                                            <p:strVal val="#ppt_w"/>
                                          </p:val>
                                        </p:tav>
                                      </p:tavLst>
                                    </p:anim>
                                    <p:anim calcmode="lin" valueType="num">
                                      <p:cBhvr>
                                        <p:cTn id="10"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2" presetClass="entr" presetSubtype="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slide(fromTop)">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Statutory Residence Test</a:t>
            </a:r>
            <a:endParaRPr lang="en-US" dirty="0"/>
          </a:p>
        </p:txBody>
      </p:sp>
      <p:sp>
        <p:nvSpPr>
          <p:cNvPr id="9" name="Rounded Rectangle 8"/>
          <p:cNvSpPr/>
          <p:nvPr/>
        </p:nvSpPr>
        <p:spPr>
          <a:xfrm>
            <a:off x="267146" y="1477167"/>
            <a:ext cx="2933255" cy="707233"/>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100" dirty="0" smtClean="0"/>
              <a:t>Overseas Test</a:t>
            </a:r>
            <a:endParaRPr lang="en-GB" sz="3100" dirty="0"/>
          </a:p>
        </p:txBody>
      </p:sp>
      <p:grpSp>
        <p:nvGrpSpPr>
          <p:cNvPr id="7" name="Group 6"/>
          <p:cNvGrpSpPr/>
          <p:nvPr/>
        </p:nvGrpSpPr>
        <p:grpSpPr>
          <a:xfrm>
            <a:off x="-1" y="2421467"/>
            <a:ext cx="2963333" cy="2370665"/>
            <a:chOff x="2871788" y="1930400"/>
            <a:chExt cx="4291013" cy="3583183"/>
          </a:xfrm>
        </p:grpSpPr>
        <p:pic>
          <p:nvPicPr>
            <p:cNvPr id="10" name="Picture 9" descr="all uk.png"/>
            <p:cNvPicPr>
              <a:picLocks noChangeAspect="1"/>
            </p:cNvPicPr>
            <p:nvPr/>
          </p:nvPicPr>
          <p:blipFill>
            <a:blip r:embed="rId2"/>
            <a:stretch>
              <a:fillRect/>
            </a:stretch>
          </p:blipFill>
          <p:spPr>
            <a:xfrm>
              <a:off x="2871788" y="1930400"/>
              <a:ext cx="3105680" cy="3583183"/>
            </a:xfrm>
            <a:prstGeom prst="rect">
              <a:avLst/>
            </a:prstGeom>
          </p:spPr>
        </p:pic>
        <p:sp>
          <p:nvSpPr>
            <p:cNvPr id="11" name="Curved Down Arrow 10"/>
            <p:cNvSpPr/>
            <p:nvPr/>
          </p:nvSpPr>
          <p:spPr>
            <a:xfrm>
              <a:off x="4968347" y="3014133"/>
              <a:ext cx="2194454" cy="795867"/>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8" name="Rounded Rectangle 7"/>
          <p:cNvSpPr/>
          <p:nvPr/>
        </p:nvSpPr>
        <p:spPr>
          <a:xfrm>
            <a:off x="3728827" y="1473202"/>
            <a:ext cx="5185388" cy="1253067"/>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t>Resident in UK 1 or more of previous 3 Tax Years and Spend &lt; 16 Days in UK</a:t>
            </a:r>
            <a:endParaRPr lang="en-GB" sz="2400" dirty="0"/>
          </a:p>
        </p:txBody>
      </p:sp>
      <p:sp>
        <p:nvSpPr>
          <p:cNvPr id="12" name="Rounded Rectangle 11"/>
          <p:cNvSpPr/>
          <p:nvPr/>
        </p:nvSpPr>
        <p:spPr>
          <a:xfrm>
            <a:off x="3731907" y="2938927"/>
            <a:ext cx="5179229" cy="1301884"/>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t>Not resident in any of previous 3 Tax Years &amp; Spends &lt;46 Days in UK in the Current Tax Year</a:t>
            </a:r>
          </a:p>
        </p:txBody>
      </p:sp>
      <p:sp>
        <p:nvSpPr>
          <p:cNvPr id="14" name="Rounded Rectangle 13"/>
          <p:cNvSpPr/>
          <p:nvPr/>
        </p:nvSpPr>
        <p:spPr>
          <a:xfrm>
            <a:off x="3732045" y="4453470"/>
            <a:ext cx="5178952" cy="1405466"/>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t>Full Time Work Overseas but &lt;90 Days in the UK &amp; &lt;30 Days Work in UK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To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slide(fromTo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slide(fromTop)">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Statutory Residence Test</a:t>
            </a:r>
            <a:endParaRPr lang="en-US" dirty="0"/>
          </a:p>
        </p:txBody>
      </p:sp>
      <p:sp>
        <p:nvSpPr>
          <p:cNvPr id="9" name="Rounded Rectangle 8"/>
          <p:cNvSpPr/>
          <p:nvPr/>
        </p:nvSpPr>
        <p:spPr>
          <a:xfrm>
            <a:off x="267146" y="1477167"/>
            <a:ext cx="2933255" cy="707233"/>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100" dirty="0" smtClean="0"/>
              <a:t>UK Test</a:t>
            </a:r>
            <a:endParaRPr lang="en-GB" sz="3100" dirty="0"/>
          </a:p>
        </p:txBody>
      </p:sp>
      <p:pic>
        <p:nvPicPr>
          <p:cNvPr id="10" name="Picture 9" descr="all uk.png"/>
          <p:cNvPicPr>
            <a:picLocks noChangeAspect="1"/>
          </p:cNvPicPr>
          <p:nvPr/>
        </p:nvPicPr>
        <p:blipFill>
          <a:blip r:embed="rId2"/>
          <a:stretch>
            <a:fillRect/>
          </a:stretch>
        </p:blipFill>
        <p:spPr>
          <a:xfrm>
            <a:off x="541866" y="2455333"/>
            <a:ext cx="2144753" cy="2370665"/>
          </a:xfrm>
          <a:prstGeom prst="rect">
            <a:avLst/>
          </a:prstGeom>
        </p:spPr>
      </p:pic>
      <p:sp>
        <p:nvSpPr>
          <p:cNvPr id="8" name="Rounded Rectangle 7"/>
          <p:cNvSpPr/>
          <p:nvPr/>
        </p:nvSpPr>
        <p:spPr>
          <a:xfrm>
            <a:off x="3723508" y="1473202"/>
            <a:ext cx="5184648" cy="914400"/>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t>&gt;183 Days in UK</a:t>
            </a:r>
            <a:endParaRPr lang="en-GB" sz="2400" dirty="0"/>
          </a:p>
        </p:txBody>
      </p:sp>
      <p:sp>
        <p:nvSpPr>
          <p:cNvPr id="12" name="Rounded Rectangle 11"/>
          <p:cNvSpPr/>
          <p:nvPr/>
        </p:nvSpPr>
        <p:spPr>
          <a:xfrm>
            <a:off x="3723508" y="2692402"/>
            <a:ext cx="5184648" cy="914400"/>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t>Main Home in UK used &gt; 30 Days</a:t>
            </a:r>
          </a:p>
        </p:txBody>
      </p:sp>
      <p:sp>
        <p:nvSpPr>
          <p:cNvPr id="14" name="Rounded Rectangle 13"/>
          <p:cNvSpPr/>
          <p:nvPr/>
        </p:nvSpPr>
        <p:spPr>
          <a:xfrm>
            <a:off x="3723508" y="3911602"/>
            <a:ext cx="5184648" cy="914400"/>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t>Works Full Time in UK for 365 Days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To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slide(fromTo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slide(fromTop)">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Statutory Residence Test</a:t>
            </a:r>
            <a:endParaRPr lang="en-US" dirty="0"/>
          </a:p>
        </p:txBody>
      </p:sp>
      <p:sp>
        <p:nvSpPr>
          <p:cNvPr id="9" name="Rounded Rectangle 8"/>
          <p:cNvSpPr/>
          <p:nvPr/>
        </p:nvSpPr>
        <p:spPr>
          <a:xfrm>
            <a:off x="267146" y="1477167"/>
            <a:ext cx="2933255" cy="707233"/>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100" dirty="0" smtClean="0"/>
              <a:t>UK Test</a:t>
            </a:r>
            <a:endParaRPr lang="en-GB" sz="3100" dirty="0"/>
          </a:p>
        </p:txBody>
      </p:sp>
      <p:pic>
        <p:nvPicPr>
          <p:cNvPr id="10" name="Picture 9" descr="all uk.png"/>
          <p:cNvPicPr>
            <a:picLocks noChangeAspect="1"/>
          </p:cNvPicPr>
          <p:nvPr/>
        </p:nvPicPr>
        <p:blipFill>
          <a:blip r:embed="rId2"/>
          <a:stretch>
            <a:fillRect/>
          </a:stretch>
        </p:blipFill>
        <p:spPr>
          <a:xfrm>
            <a:off x="541866" y="2455333"/>
            <a:ext cx="2144753" cy="2370665"/>
          </a:xfrm>
          <a:prstGeom prst="rect">
            <a:avLst/>
          </a:prstGeom>
        </p:spPr>
      </p:pic>
      <p:sp>
        <p:nvSpPr>
          <p:cNvPr id="8" name="Rounded Rectangle 7"/>
          <p:cNvSpPr/>
          <p:nvPr/>
        </p:nvSpPr>
        <p:spPr>
          <a:xfrm>
            <a:off x="4045237" y="1871138"/>
            <a:ext cx="1881424" cy="711198"/>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t>Family Ties</a:t>
            </a:r>
            <a:endParaRPr lang="en-GB" sz="2400" dirty="0"/>
          </a:p>
        </p:txBody>
      </p:sp>
      <p:sp>
        <p:nvSpPr>
          <p:cNvPr id="12" name="Rounded Rectangle 11"/>
          <p:cNvSpPr/>
          <p:nvPr/>
        </p:nvSpPr>
        <p:spPr>
          <a:xfrm>
            <a:off x="4045236" y="2844803"/>
            <a:ext cx="4065825" cy="711198"/>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t>Accommodation Tie</a:t>
            </a:r>
          </a:p>
        </p:txBody>
      </p:sp>
      <p:sp>
        <p:nvSpPr>
          <p:cNvPr id="14" name="Rounded Rectangle 13"/>
          <p:cNvSpPr/>
          <p:nvPr/>
        </p:nvSpPr>
        <p:spPr>
          <a:xfrm>
            <a:off x="6214528" y="1871138"/>
            <a:ext cx="1882309" cy="711198"/>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t>Work Tie</a:t>
            </a:r>
          </a:p>
        </p:txBody>
      </p:sp>
      <p:pic>
        <p:nvPicPr>
          <p:cNvPr id="11" name="Picture 10" descr="rope knot edit.png"/>
          <p:cNvPicPr>
            <a:picLocks noChangeAspect="1"/>
          </p:cNvPicPr>
          <p:nvPr/>
        </p:nvPicPr>
        <p:blipFill>
          <a:blip r:embed="rId3"/>
          <a:stretch>
            <a:fillRect/>
          </a:stretch>
        </p:blipFill>
        <p:spPr>
          <a:xfrm rot="19830749">
            <a:off x="565468" y="2852480"/>
            <a:ext cx="2437700" cy="1828275"/>
          </a:xfrm>
          <a:prstGeom prst="rect">
            <a:avLst/>
          </a:prstGeom>
        </p:spPr>
      </p:pic>
      <p:sp>
        <p:nvSpPr>
          <p:cNvPr id="13" name="Rounded Rectangle 12"/>
          <p:cNvSpPr/>
          <p:nvPr/>
        </p:nvSpPr>
        <p:spPr>
          <a:xfrm>
            <a:off x="4045236" y="3818468"/>
            <a:ext cx="4065825" cy="711198"/>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t>90 Day Tie</a:t>
            </a:r>
          </a:p>
        </p:txBody>
      </p:sp>
      <p:sp>
        <p:nvSpPr>
          <p:cNvPr id="15" name="Rounded Rectangle 14"/>
          <p:cNvSpPr/>
          <p:nvPr/>
        </p:nvSpPr>
        <p:spPr>
          <a:xfrm>
            <a:off x="4045236" y="4792134"/>
            <a:ext cx="4065825" cy="711198"/>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t>Country Tie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Top)">
                                      <p:cBhvr>
                                        <p:cTn id="7" dur="500"/>
                                        <p:tgtEl>
                                          <p:spTgt spid="8"/>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slide(fromTop)">
                                      <p:cBhvr>
                                        <p:cTn id="10" dur="500"/>
                                        <p:tgtEl>
                                          <p:spTgt spid="14"/>
                                        </p:tgtEl>
                                      </p:cBhvr>
                                    </p:animEffect>
                                  </p:childTnLst>
                                </p:cTn>
                              </p:par>
                            </p:childTnLst>
                          </p:cTn>
                        </p:par>
                        <p:par>
                          <p:cTn id="11" fill="hold">
                            <p:stCondLst>
                              <p:cond delay="500"/>
                            </p:stCondLst>
                            <p:childTnLst>
                              <p:par>
                                <p:cTn id="12" presetID="12" presetClass="entr" presetSubtype="1"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slide(fromTop)">
                                      <p:cBhvr>
                                        <p:cTn id="14" dur="500"/>
                                        <p:tgtEl>
                                          <p:spTgt spid="12"/>
                                        </p:tgtEl>
                                      </p:cBhvr>
                                    </p:animEffect>
                                  </p:childTnLst>
                                </p:cTn>
                              </p:par>
                            </p:childTnLst>
                          </p:cTn>
                        </p:par>
                        <p:par>
                          <p:cTn id="15" fill="hold">
                            <p:stCondLst>
                              <p:cond delay="1000"/>
                            </p:stCondLst>
                            <p:childTnLst>
                              <p:par>
                                <p:cTn id="16" presetID="12" presetClass="entr" presetSubtype="1"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slide(fromTop)">
                                      <p:cBhvr>
                                        <p:cTn id="18" dur="500"/>
                                        <p:tgtEl>
                                          <p:spTgt spid="13"/>
                                        </p:tgtEl>
                                      </p:cBhvr>
                                    </p:animEffect>
                                  </p:childTnLst>
                                </p:cTn>
                              </p:par>
                            </p:childTnLst>
                          </p:cTn>
                        </p:par>
                        <p:par>
                          <p:cTn id="19" fill="hold">
                            <p:stCondLst>
                              <p:cond delay="1500"/>
                            </p:stCondLst>
                            <p:childTnLst>
                              <p:par>
                                <p:cTn id="20" presetID="12" presetClass="entr" presetSubtype="1"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slide(fromTop)">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4" grpId="0" animBg="1"/>
      <p:bldP spid="13"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35"/>
          <p:cNvSpPr/>
          <p:nvPr/>
        </p:nvSpPr>
        <p:spPr>
          <a:xfrm>
            <a:off x="203196" y="5014567"/>
            <a:ext cx="2147918" cy="500066"/>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800" dirty="0" smtClean="0"/>
              <a:t> 45%</a:t>
            </a:r>
            <a:endParaRPr lang="en-GB" sz="2800" dirty="0"/>
          </a:p>
        </p:txBody>
      </p:sp>
      <p:sp>
        <p:nvSpPr>
          <p:cNvPr id="34" name="Rounded Rectangle 33"/>
          <p:cNvSpPr/>
          <p:nvPr/>
        </p:nvSpPr>
        <p:spPr>
          <a:xfrm>
            <a:off x="6861052" y="5031492"/>
            <a:ext cx="1975104"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2700" b="1" dirty="0" smtClean="0">
                <a:ln>
                  <a:solidFill>
                    <a:srgbClr val="000000"/>
                  </a:solidFill>
                </a:ln>
              </a:rPr>
              <a:t>&gt;£150000</a:t>
            </a:r>
          </a:p>
        </p:txBody>
      </p:sp>
      <p:sp>
        <p:nvSpPr>
          <p:cNvPr id="30722" name="Rectangle 2"/>
          <p:cNvSpPr>
            <a:spLocks noGrp="1" noChangeArrowheads="1"/>
          </p:cNvSpPr>
          <p:nvPr>
            <p:ph type="title"/>
          </p:nvPr>
        </p:nvSpPr>
        <p:spPr/>
        <p:txBody>
          <a:bodyPr/>
          <a:lstStyle/>
          <a:p>
            <a:r>
              <a:rPr lang="en-GB" smtClean="0"/>
              <a:t>Income Tax Rates &amp; Allowances</a:t>
            </a:r>
            <a:endParaRPr lang="en-GB" dirty="0" smtClean="0"/>
          </a:p>
        </p:txBody>
      </p:sp>
      <p:sp>
        <p:nvSpPr>
          <p:cNvPr id="5" name="TextBox 4"/>
          <p:cNvSpPr txBox="1"/>
          <p:nvPr/>
        </p:nvSpPr>
        <p:spPr>
          <a:xfrm>
            <a:off x="4852972" y="1146069"/>
            <a:ext cx="1857388" cy="584775"/>
          </a:xfrm>
          <a:prstGeom prst="rect">
            <a:avLst/>
          </a:prstGeom>
          <a:noFill/>
        </p:spPr>
        <p:txBody>
          <a:bodyPr wrap="square" rtlCol="0">
            <a:spAutoFit/>
          </a:bodyPr>
          <a:lstStyle/>
          <a:p>
            <a:r>
              <a:rPr lang="en-GB" dirty="0" smtClean="0">
                <a:solidFill>
                  <a:srgbClr val="008080"/>
                </a:solidFill>
              </a:rPr>
              <a:t>2013/14</a:t>
            </a:r>
            <a:endParaRPr lang="en-GB" dirty="0">
              <a:solidFill>
                <a:srgbClr val="008080"/>
              </a:solidFill>
            </a:endParaRPr>
          </a:p>
        </p:txBody>
      </p:sp>
      <p:sp>
        <p:nvSpPr>
          <p:cNvPr id="6" name="TextBox 5"/>
          <p:cNvSpPr txBox="1"/>
          <p:nvPr/>
        </p:nvSpPr>
        <p:spPr>
          <a:xfrm>
            <a:off x="6936840" y="1137835"/>
            <a:ext cx="1857388" cy="584775"/>
          </a:xfrm>
          <a:prstGeom prst="rect">
            <a:avLst/>
          </a:prstGeom>
          <a:noFill/>
        </p:spPr>
        <p:txBody>
          <a:bodyPr wrap="square" rtlCol="0">
            <a:spAutoFit/>
          </a:bodyPr>
          <a:lstStyle/>
          <a:p>
            <a:r>
              <a:rPr lang="en-GB" dirty="0" smtClean="0">
                <a:solidFill>
                  <a:srgbClr val="008080"/>
                </a:solidFill>
              </a:rPr>
              <a:t>2014/15</a:t>
            </a:r>
            <a:endParaRPr lang="en-GB" dirty="0">
              <a:solidFill>
                <a:srgbClr val="008080"/>
              </a:solidFill>
            </a:endParaRPr>
          </a:p>
        </p:txBody>
      </p:sp>
      <p:sp>
        <p:nvSpPr>
          <p:cNvPr id="7" name="Rounded Rectangle 6"/>
          <p:cNvSpPr/>
          <p:nvPr/>
        </p:nvSpPr>
        <p:spPr>
          <a:xfrm>
            <a:off x="179512" y="1891778"/>
            <a:ext cx="2182688" cy="500066"/>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400" dirty="0" err="1" smtClean="0"/>
              <a:t>Psnl</a:t>
            </a:r>
            <a:r>
              <a:rPr lang="en-GB" sz="2400" dirty="0" smtClean="0"/>
              <a:t> All (basic)</a:t>
            </a:r>
            <a:endParaRPr lang="en-GB" sz="2400" dirty="0"/>
          </a:p>
        </p:txBody>
      </p:sp>
      <p:sp>
        <p:nvSpPr>
          <p:cNvPr id="10" name="Rounded Rectangle 9"/>
          <p:cNvSpPr/>
          <p:nvPr/>
        </p:nvSpPr>
        <p:spPr>
          <a:xfrm>
            <a:off x="204056" y="2582349"/>
            <a:ext cx="2133600" cy="783626"/>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800" dirty="0" smtClean="0"/>
              <a:t>10% </a:t>
            </a:r>
            <a:r>
              <a:rPr lang="en-GB" sz="2400" dirty="0" smtClean="0"/>
              <a:t>Rate - Savings</a:t>
            </a:r>
            <a:endParaRPr lang="en-GB" sz="2400" dirty="0"/>
          </a:p>
        </p:txBody>
      </p:sp>
      <p:sp>
        <p:nvSpPr>
          <p:cNvPr id="11" name="Rounded Rectangle 10"/>
          <p:cNvSpPr/>
          <p:nvPr/>
        </p:nvSpPr>
        <p:spPr>
          <a:xfrm>
            <a:off x="179512" y="3586104"/>
            <a:ext cx="2182688" cy="500066"/>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800" dirty="0" smtClean="0"/>
              <a:t> 20%</a:t>
            </a:r>
            <a:endParaRPr lang="en-GB" sz="2800" dirty="0"/>
          </a:p>
        </p:txBody>
      </p:sp>
      <p:sp>
        <p:nvSpPr>
          <p:cNvPr id="12" name="Rounded Rectangle 11"/>
          <p:cNvSpPr/>
          <p:nvPr/>
        </p:nvSpPr>
        <p:spPr>
          <a:xfrm>
            <a:off x="196897" y="4337233"/>
            <a:ext cx="2147918" cy="500066"/>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800" dirty="0" smtClean="0"/>
              <a:t> 40%</a:t>
            </a:r>
            <a:endParaRPr lang="en-GB" sz="2800" dirty="0"/>
          </a:p>
        </p:txBody>
      </p:sp>
      <p:sp>
        <p:nvSpPr>
          <p:cNvPr id="13" name="Rounded Rectangle 12"/>
          <p:cNvSpPr/>
          <p:nvPr/>
        </p:nvSpPr>
        <p:spPr>
          <a:xfrm>
            <a:off x="2608002" y="1857912"/>
            <a:ext cx="1970348"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2700" b="1" dirty="0" smtClean="0">
                <a:ln>
                  <a:solidFill>
                    <a:srgbClr val="000000"/>
                  </a:solidFill>
                </a:ln>
              </a:rPr>
              <a:t>£8105</a:t>
            </a:r>
          </a:p>
        </p:txBody>
      </p:sp>
      <p:sp>
        <p:nvSpPr>
          <p:cNvPr id="16" name="Rounded Rectangle 15"/>
          <p:cNvSpPr/>
          <p:nvPr/>
        </p:nvSpPr>
        <p:spPr>
          <a:xfrm>
            <a:off x="2563554" y="2734665"/>
            <a:ext cx="1970348"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US" sz="2700" b="1" dirty="0" smtClean="0">
                <a:ln>
                  <a:solidFill>
                    <a:srgbClr val="000000"/>
                  </a:solidFill>
                </a:ln>
              </a:rPr>
              <a:t>£2710</a:t>
            </a:r>
            <a:endParaRPr lang="en-GB" sz="2700" b="1" dirty="0" smtClean="0">
              <a:ln>
                <a:solidFill>
                  <a:srgbClr val="000000"/>
                </a:solidFill>
              </a:ln>
            </a:endParaRPr>
          </a:p>
        </p:txBody>
      </p:sp>
      <p:sp>
        <p:nvSpPr>
          <p:cNvPr id="17" name="Rounded Rectangle 16"/>
          <p:cNvSpPr/>
          <p:nvPr/>
        </p:nvSpPr>
        <p:spPr>
          <a:xfrm>
            <a:off x="2563554" y="3586104"/>
            <a:ext cx="1970348"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2700" b="1" dirty="0" smtClean="0">
                <a:ln>
                  <a:solidFill>
                    <a:srgbClr val="000000"/>
                  </a:solidFill>
                </a:ln>
              </a:rPr>
              <a:t>£0 /£34370</a:t>
            </a:r>
          </a:p>
        </p:txBody>
      </p:sp>
      <p:sp>
        <p:nvSpPr>
          <p:cNvPr id="18" name="Rounded Rectangle 17"/>
          <p:cNvSpPr/>
          <p:nvPr/>
        </p:nvSpPr>
        <p:spPr>
          <a:xfrm>
            <a:off x="2552310" y="4337233"/>
            <a:ext cx="1970348"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2700" b="1" dirty="0" smtClean="0">
                <a:ln>
                  <a:solidFill>
                    <a:srgbClr val="000000"/>
                  </a:solidFill>
                </a:ln>
              </a:rPr>
              <a:t>&gt;£34370</a:t>
            </a:r>
          </a:p>
        </p:txBody>
      </p:sp>
      <p:sp>
        <p:nvSpPr>
          <p:cNvPr id="19" name="Rounded Rectangle 18"/>
          <p:cNvSpPr/>
          <p:nvPr/>
        </p:nvSpPr>
        <p:spPr>
          <a:xfrm>
            <a:off x="6877982" y="1857915"/>
            <a:ext cx="1975104"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2700" b="1" dirty="0" smtClean="0">
                <a:ln>
                  <a:solidFill>
                    <a:srgbClr val="000000"/>
                  </a:solidFill>
                </a:ln>
              </a:rPr>
              <a:t>£10000</a:t>
            </a:r>
          </a:p>
        </p:txBody>
      </p:sp>
      <p:sp>
        <p:nvSpPr>
          <p:cNvPr id="24" name="Rounded Rectangle 23"/>
          <p:cNvSpPr/>
          <p:nvPr/>
        </p:nvSpPr>
        <p:spPr>
          <a:xfrm>
            <a:off x="6877982" y="4337233"/>
            <a:ext cx="1975104"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2700" b="1" dirty="0" smtClean="0">
                <a:ln>
                  <a:solidFill>
                    <a:srgbClr val="000000"/>
                  </a:solidFill>
                </a:ln>
              </a:rPr>
              <a:t>&gt;£31865</a:t>
            </a:r>
          </a:p>
        </p:txBody>
      </p:sp>
      <p:sp>
        <p:nvSpPr>
          <p:cNvPr id="20" name="Rounded Rectangle 19"/>
          <p:cNvSpPr/>
          <p:nvPr/>
        </p:nvSpPr>
        <p:spPr>
          <a:xfrm>
            <a:off x="4712768" y="1873036"/>
            <a:ext cx="1975104"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2700" b="1" dirty="0" smtClean="0">
                <a:ln>
                  <a:solidFill>
                    <a:srgbClr val="000000"/>
                  </a:solidFill>
                </a:ln>
              </a:rPr>
              <a:t>£9440</a:t>
            </a:r>
          </a:p>
        </p:txBody>
      </p:sp>
      <p:sp>
        <p:nvSpPr>
          <p:cNvPr id="21" name="TextBox 20"/>
          <p:cNvSpPr txBox="1"/>
          <p:nvPr/>
        </p:nvSpPr>
        <p:spPr>
          <a:xfrm>
            <a:off x="2659053" y="1142441"/>
            <a:ext cx="1857388" cy="584775"/>
          </a:xfrm>
          <a:prstGeom prst="rect">
            <a:avLst/>
          </a:prstGeom>
          <a:noFill/>
        </p:spPr>
        <p:txBody>
          <a:bodyPr wrap="square" rtlCol="0">
            <a:spAutoFit/>
          </a:bodyPr>
          <a:lstStyle/>
          <a:p>
            <a:r>
              <a:rPr lang="en-GB" dirty="0" smtClean="0">
                <a:solidFill>
                  <a:srgbClr val="008080"/>
                </a:solidFill>
              </a:rPr>
              <a:t>2012/13</a:t>
            </a:r>
            <a:endParaRPr lang="en-GB" dirty="0">
              <a:solidFill>
                <a:srgbClr val="008080"/>
              </a:solidFill>
            </a:endParaRPr>
          </a:p>
        </p:txBody>
      </p:sp>
      <p:sp>
        <p:nvSpPr>
          <p:cNvPr id="25" name="Rounded Rectangle 24"/>
          <p:cNvSpPr/>
          <p:nvPr/>
        </p:nvSpPr>
        <p:spPr>
          <a:xfrm>
            <a:off x="4712768" y="4337233"/>
            <a:ext cx="1975104"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2700" b="1" dirty="0" smtClean="0">
                <a:ln>
                  <a:solidFill>
                    <a:srgbClr val="000000"/>
                  </a:solidFill>
                </a:ln>
              </a:rPr>
              <a:t>&gt;£32010</a:t>
            </a:r>
          </a:p>
        </p:txBody>
      </p:sp>
      <p:sp>
        <p:nvSpPr>
          <p:cNvPr id="31" name="Rounded Rectangle 30"/>
          <p:cNvSpPr/>
          <p:nvPr/>
        </p:nvSpPr>
        <p:spPr>
          <a:xfrm>
            <a:off x="231218" y="5691876"/>
            <a:ext cx="2147918" cy="500066"/>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800" dirty="0" smtClean="0"/>
              <a:t> 50%</a:t>
            </a:r>
            <a:endParaRPr lang="en-GB" sz="2800" dirty="0"/>
          </a:p>
        </p:txBody>
      </p:sp>
      <p:sp>
        <p:nvSpPr>
          <p:cNvPr id="32" name="Rounded Rectangle 31"/>
          <p:cNvSpPr/>
          <p:nvPr/>
        </p:nvSpPr>
        <p:spPr>
          <a:xfrm>
            <a:off x="2541023" y="5708809"/>
            <a:ext cx="1970348"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2700" b="1" dirty="0" smtClean="0">
                <a:ln>
                  <a:solidFill>
                    <a:srgbClr val="000000"/>
                  </a:solidFill>
                </a:ln>
              </a:rPr>
              <a:t>&gt;£150000</a:t>
            </a:r>
          </a:p>
        </p:txBody>
      </p:sp>
      <p:sp>
        <p:nvSpPr>
          <p:cNvPr id="27" name="Rounded Rectangle 26"/>
          <p:cNvSpPr/>
          <p:nvPr/>
        </p:nvSpPr>
        <p:spPr>
          <a:xfrm>
            <a:off x="4735256" y="2748508"/>
            <a:ext cx="1975104"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2700" b="1" dirty="0" smtClean="0">
                <a:ln>
                  <a:solidFill>
                    <a:srgbClr val="000000"/>
                  </a:solidFill>
                </a:ln>
              </a:rPr>
              <a:t>£2790</a:t>
            </a:r>
          </a:p>
        </p:txBody>
      </p:sp>
      <p:sp>
        <p:nvSpPr>
          <p:cNvPr id="28" name="Rounded Rectangle 27"/>
          <p:cNvSpPr/>
          <p:nvPr/>
        </p:nvSpPr>
        <p:spPr>
          <a:xfrm>
            <a:off x="4735256" y="3586104"/>
            <a:ext cx="1975104"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2700" b="1" dirty="0" smtClean="0">
                <a:ln>
                  <a:solidFill>
                    <a:srgbClr val="000000"/>
                  </a:solidFill>
                </a:ln>
              </a:rPr>
              <a:t>£0 /£32010</a:t>
            </a:r>
          </a:p>
        </p:txBody>
      </p:sp>
      <p:sp>
        <p:nvSpPr>
          <p:cNvPr id="29" name="Rounded Rectangle 28"/>
          <p:cNvSpPr/>
          <p:nvPr/>
        </p:nvSpPr>
        <p:spPr>
          <a:xfrm>
            <a:off x="4712768" y="5031492"/>
            <a:ext cx="1975104"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2700" b="1" dirty="0" smtClean="0">
                <a:ln>
                  <a:solidFill>
                    <a:srgbClr val="000000"/>
                  </a:solidFill>
                </a:ln>
              </a:rPr>
              <a:t>&gt;£150000</a:t>
            </a:r>
          </a:p>
        </p:txBody>
      </p:sp>
      <p:sp>
        <p:nvSpPr>
          <p:cNvPr id="30" name="Rounded Rectangle 29"/>
          <p:cNvSpPr/>
          <p:nvPr/>
        </p:nvSpPr>
        <p:spPr>
          <a:xfrm>
            <a:off x="6868856" y="3586104"/>
            <a:ext cx="1975104"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2700" b="1" dirty="0" smtClean="0">
                <a:ln>
                  <a:solidFill>
                    <a:srgbClr val="000000"/>
                  </a:solidFill>
                </a:ln>
              </a:rPr>
              <a:t>£0 /£31865</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Top)">
                                      <p:cBhvr>
                                        <p:cTn id="7" dur="500"/>
                                        <p:tgtEl>
                                          <p:spTgt spid="7"/>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slide(fromTop)">
                                      <p:cBhvr>
                                        <p:cTn id="10" dur="500"/>
                                        <p:tgtEl>
                                          <p:spTgt spid="10"/>
                                        </p:tgtEl>
                                      </p:cBhvr>
                                    </p:animEffect>
                                  </p:childTnLst>
                                </p:cTn>
                              </p:par>
                              <p:par>
                                <p:cTn id="11" presetID="12"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slide(fromTop)">
                                      <p:cBhvr>
                                        <p:cTn id="13" dur="500"/>
                                        <p:tgtEl>
                                          <p:spTgt spid="11"/>
                                        </p:tgtEl>
                                      </p:cBhvr>
                                    </p:animEffect>
                                  </p:childTnLst>
                                </p:cTn>
                              </p:par>
                              <p:par>
                                <p:cTn id="14" presetID="12" presetClass="entr" presetSubtype="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slide(fromTop)">
                                      <p:cBhvr>
                                        <p:cTn id="16" dur="500"/>
                                        <p:tgtEl>
                                          <p:spTgt spid="12"/>
                                        </p:tgtEl>
                                      </p:cBhvr>
                                    </p:animEffect>
                                  </p:childTnLst>
                                </p:cTn>
                              </p:par>
                              <p:par>
                                <p:cTn id="17" presetID="12" presetClass="entr" presetSubtype="1"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slide(fromTop)">
                                      <p:cBhvr>
                                        <p:cTn id="19" dur="500"/>
                                        <p:tgtEl>
                                          <p:spTgt spid="36"/>
                                        </p:tgtEl>
                                      </p:cBhvr>
                                    </p:animEffect>
                                  </p:childTnLst>
                                </p:cTn>
                              </p:par>
                              <p:par>
                                <p:cTn id="20" presetID="12" presetClass="entr" presetSubtype="1"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slide(fromTop)">
                                      <p:cBhvr>
                                        <p:cTn id="22" dur="500"/>
                                        <p:tgtEl>
                                          <p:spTgt spid="3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childTnLst>
                                </p:cTn>
                              </p:par>
                            </p:childTnLst>
                          </p:cTn>
                        </p:par>
                        <p:par>
                          <p:cTn id="32" fill="hold">
                            <p:stCondLst>
                              <p:cond delay="1000"/>
                            </p:stCondLst>
                            <p:childTnLst>
                              <p:par>
                                <p:cTn id="33" presetID="12" presetClass="entr" presetSubtype="1"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slide(fromTop)">
                                      <p:cBhvr>
                                        <p:cTn id="35" dur="500"/>
                                        <p:tgtEl>
                                          <p:spTgt spid="13"/>
                                        </p:tgtEl>
                                      </p:cBhvr>
                                    </p:animEffect>
                                  </p:childTnLst>
                                </p:cTn>
                              </p:par>
                              <p:par>
                                <p:cTn id="36" presetID="12" presetClass="entr" presetSubtype="1"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slide(fromTop)">
                                      <p:cBhvr>
                                        <p:cTn id="38" dur="500"/>
                                        <p:tgtEl>
                                          <p:spTgt spid="16"/>
                                        </p:tgtEl>
                                      </p:cBhvr>
                                    </p:animEffect>
                                  </p:childTnLst>
                                </p:cTn>
                              </p:par>
                              <p:par>
                                <p:cTn id="39" presetID="12" presetClass="entr" presetSubtype="1"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slide(fromTop)">
                                      <p:cBhvr>
                                        <p:cTn id="41" dur="500"/>
                                        <p:tgtEl>
                                          <p:spTgt spid="17"/>
                                        </p:tgtEl>
                                      </p:cBhvr>
                                    </p:animEffect>
                                  </p:childTnLst>
                                </p:cTn>
                              </p:par>
                              <p:par>
                                <p:cTn id="42" presetID="12" presetClass="entr" presetSubtype="1"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slide(fromTop)">
                                      <p:cBhvr>
                                        <p:cTn id="44" dur="500"/>
                                        <p:tgtEl>
                                          <p:spTgt spid="18"/>
                                        </p:tgtEl>
                                      </p:cBhvr>
                                    </p:animEffect>
                                  </p:childTnLst>
                                </p:cTn>
                              </p:par>
                              <p:par>
                                <p:cTn id="45" presetID="12" presetClass="entr" presetSubtype="1"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slide(fromTop)">
                                      <p:cBhvr>
                                        <p:cTn id="47" dur="500"/>
                                        <p:tgtEl>
                                          <p:spTgt spid="32"/>
                                        </p:tgtEl>
                                      </p:cBhvr>
                                    </p:animEffect>
                                  </p:childTnLst>
                                </p:cTn>
                              </p:par>
                            </p:childTnLst>
                          </p:cTn>
                        </p:par>
                        <p:par>
                          <p:cTn id="48" fill="hold">
                            <p:stCondLst>
                              <p:cond delay="1500"/>
                            </p:stCondLst>
                            <p:childTnLst>
                              <p:par>
                                <p:cTn id="49" presetID="12" presetClass="entr" presetSubtype="1" fill="hold" grpId="0"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slide(fromTop)">
                                      <p:cBhvr>
                                        <p:cTn id="51" dur="500"/>
                                        <p:tgtEl>
                                          <p:spTgt spid="20"/>
                                        </p:tgtEl>
                                      </p:cBhvr>
                                    </p:animEffect>
                                  </p:childTnLst>
                                </p:cTn>
                              </p:par>
                              <p:par>
                                <p:cTn id="52" presetID="12" presetClass="entr" presetSubtype="1" fill="hold" grpId="0"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slide(fromTop)">
                                      <p:cBhvr>
                                        <p:cTn id="54" dur="500"/>
                                        <p:tgtEl>
                                          <p:spTgt spid="27"/>
                                        </p:tgtEl>
                                      </p:cBhvr>
                                    </p:animEffect>
                                  </p:childTnLst>
                                </p:cTn>
                              </p:par>
                              <p:par>
                                <p:cTn id="55" presetID="12" presetClass="entr" presetSubtype="1"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slide(fromTop)">
                                      <p:cBhvr>
                                        <p:cTn id="57" dur="500"/>
                                        <p:tgtEl>
                                          <p:spTgt spid="28"/>
                                        </p:tgtEl>
                                      </p:cBhvr>
                                    </p:animEffect>
                                  </p:childTnLst>
                                </p:cTn>
                              </p:par>
                              <p:par>
                                <p:cTn id="58" presetID="12" presetClass="entr" presetSubtype="1" fill="hold" grpId="0"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slide(fromTop)">
                                      <p:cBhvr>
                                        <p:cTn id="60" dur="500"/>
                                        <p:tgtEl>
                                          <p:spTgt spid="25"/>
                                        </p:tgtEl>
                                      </p:cBhvr>
                                    </p:animEffect>
                                  </p:childTnLst>
                                </p:cTn>
                              </p:par>
                              <p:par>
                                <p:cTn id="61" presetID="12" presetClass="entr" presetSubtype="1" fill="hold" grpId="0" nodeType="with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slide(fromTop)">
                                      <p:cBhvr>
                                        <p:cTn id="63" dur="500"/>
                                        <p:tgtEl>
                                          <p:spTgt spid="29"/>
                                        </p:tgtEl>
                                      </p:cBhvr>
                                    </p:animEffect>
                                  </p:childTnLst>
                                </p:cTn>
                              </p:par>
                            </p:childTnLst>
                          </p:cTn>
                        </p:par>
                        <p:par>
                          <p:cTn id="64" fill="hold">
                            <p:stCondLst>
                              <p:cond delay="2000"/>
                            </p:stCondLst>
                            <p:childTnLst>
                              <p:par>
                                <p:cTn id="65" presetID="12" presetClass="entr" presetSubtype="1" fill="hold" grpId="0" nodeType="after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slide(fromTop)">
                                      <p:cBhvr>
                                        <p:cTn id="67" dur="500"/>
                                        <p:tgtEl>
                                          <p:spTgt spid="19"/>
                                        </p:tgtEl>
                                      </p:cBhvr>
                                    </p:animEffect>
                                  </p:childTnLst>
                                </p:cTn>
                              </p:par>
                              <p:par>
                                <p:cTn id="68" presetID="12" presetClass="entr" presetSubtype="1" fill="hold" grpId="0" nodeType="with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slide(fromTop)">
                                      <p:cBhvr>
                                        <p:cTn id="70" dur="500"/>
                                        <p:tgtEl>
                                          <p:spTgt spid="24"/>
                                        </p:tgtEl>
                                      </p:cBhvr>
                                    </p:animEffect>
                                  </p:childTnLst>
                                </p:cTn>
                              </p:par>
                              <p:par>
                                <p:cTn id="71" presetID="12" presetClass="entr" presetSubtype="1" fill="hold" grpId="0" nodeType="with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slide(fromTop)">
                                      <p:cBhvr>
                                        <p:cTn id="73" dur="500"/>
                                        <p:tgtEl>
                                          <p:spTgt spid="34"/>
                                        </p:tgtEl>
                                      </p:cBhvr>
                                    </p:animEffect>
                                  </p:childTnLst>
                                </p:cTn>
                              </p:par>
                              <p:par>
                                <p:cTn id="74" presetID="12" presetClass="entr" presetSubtype="1" fill="hold" grpId="0" nodeType="with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slide(fromTop)">
                                      <p:cBhvr>
                                        <p:cTn id="7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4" grpId="0" animBg="1"/>
      <p:bldP spid="5" grpId="0"/>
      <p:bldP spid="6" grpId="0"/>
      <p:bldP spid="7" grpId="0" animBg="1"/>
      <p:bldP spid="10" grpId="0" animBg="1"/>
      <p:bldP spid="11" grpId="0" animBg="1"/>
      <p:bldP spid="12" grpId="0" animBg="1"/>
      <p:bldP spid="13" grpId="0" animBg="1"/>
      <p:bldP spid="16" grpId="0" animBg="1"/>
      <p:bldP spid="17" grpId="0" animBg="1"/>
      <p:bldP spid="18" grpId="0" animBg="1"/>
      <p:bldP spid="19" grpId="0" animBg="1"/>
      <p:bldP spid="24" grpId="0" animBg="1"/>
      <p:bldP spid="20" grpId="0" animBg="1"/>
      <p:bldP spid="21" grpId="0"/>
      <p:bldP spid="25" grpId="0" animBg="1"/>
      <p:bldP spid="31" grpId="0" animBg="1"/>
      <p:bldP spid="32" grpId="0" animBg="1"/>
      <p:bldP spid="27" grpId="0" animBg="1"/>
      <p:bldP spid="28" grpId="0" animBg="1"/>
      <p:bldP spid="29" grpId="0" animBg="1"/>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GB" sz="3600" dirty="0" smtClean="0"/>
              <a:t>Personal Allowance</a:t>
            </a:r>
          </a:p>
        </p:txBody>
      </p:sp>
      <p:sp>
        <p:nvSpPr>
          <p:cNvPr id="6" name="TextBox 5"/>
          <p:cNvSpPr txBox="1"/>
          <p:nvPr/>
        </p:nvSpPr>
        <p:spPr>
          <a:xfrm>
            <a:off x="287524" y="1905000"/>
            <a:ext cx="2143962" cy="584776"/>
          </a:xfrm>
          <a:prstGeom prst="rect">
            <a:avLst/>
          </a:prstGeom>
          <a:noFill/>
        </p:spPr>
        <p:txBody>
          <a:bodyPr wrap="square" rtlCol="0">
            <a:spAutoFit/>
          </a:bodyPr>
          <a:lstStyle/>
          <a:p>
            <a:r>
              <a:rPr lang="en-GB" dirty="0" smtClean="0">
                <a:solidFill>
                  <a:srgbClr val="008080"/>
                </a:solidFill>
              </a:rPr>
              <a:t>2012/13</a:t>
            </a:r>
            <a:endParaRPr lang="en-GB" dirty="0">
              <a:solidFill>
                <a:srgbClr val="008080"/>
              </a:solidFill>
            </a:endParaRPr>
          </a:p>
        </p:txBody>
      </p:sp>
      <p:sp>
        <p:nvSpPr>
          <p:cNvPr id="7" name="Rounded Rectangle 6"/>
          <p:cNvSpPr/>
          <p:nvPr/>
        </p:nvSpPr>
        <p:spPr>
          <a:xfrm>
            <a:off x="2595578" y="1905173"/>
            <a:ext cx="2154599" cy="676849"/>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3500" dirty="0" smtClean="0"/>
              <a:t>&gt;£100000</a:t>
            </a:r>
            <a:endParaRPr lang="en-GB" sz="3500" dirty="0"/>
          </a:p>
        </p:txBody>
      </p:sp>
      <p:sp>
        <p:nvSpPr>
          <p:cNvPr id="14" name="Rounded Rectangle 13"/>
          <p:cNvSpPr/>
          <p:nvPr/>
        </p:nvSpPr>
        <p:spPr>
          <a:xfrm>
            <a:off x="2483768" y="4677308"/>
            <a:ext cx="2473802" cy="1276344"/>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300" b="1" dirty="0" smtClean="0">
                <a:ln>
                  <a:solidFill>
                    <a:srgbClr val="000000"/>
                  </a:solidFill>
                </a:ln>
              </a:rPr>
              <a:t>Abatement </a:t>
            </a:r>
          </a:p>
          <a:p>
            <a:r>
              <a:rPr lang="en-GB" sz="3300" b="1" dirty="0" smtClean="0">
                <a:ln>
                  <a:solidFill>
                    <a:srgbClr val="000000"/>
                  </a:solidFill>
                </a:ln>
              </a:rPr>
              <a:t>£1 for £2</a:t>
            </a:r>
            <a:endParaRPr lang="en-GB" sz="3300" b="1" dirty="0">
              <a:ln>
                <a:solidFill>
                  <a:srgbClr val="000000"/>
                </a:solidFill>
              </a:ln>
            </a:endParaRPr>
          </a:p>
        </p:txBody>
      </p:sp>
      <p:sp>
        <p:nvSpPr>
          <p:cNvPr id="25" name="Rounded Rectangle 24"/>
          <p:cNvSpPr/>
          <p:nvPr/>
        </p:nvSpPr>
        <p:spPr>
          <a:xfrm>
            <a:off x="5336726" y="1905173"/>
            <a:ext cx="2308882" cy="676849"/>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3500" dirty="0" smtClean="0"/>
              <a:t>&gt;£116210</a:t>
            </a:r>
            <a:endParaRPr lang="en-GB" sz="3500" dirty="0"/>
          </a:p>
        </p:txBody>
      </p:sp>
      <p:sp>
        <p:nvSpPr>
          <p:cNvPr id="26" name="Rounded Rectangle 25"/>
          <p:cNvSpPr/>
          <p:nvPr/>
        </p:nvSpPr>
        <p:spPr>
          <a:xfrm>
            <a:off x="5292080" y="4677308"/>
            <a:ext cx="2473802" cy="1276344"/>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300" b="1" dirty="0" smtClean="0">
                <a:ln>
                  <a:solidFill>
                    <a:srgbClr val="000000"/>
                  </a:solidFill>
                </a:ln>
              </a:rPr>
              <a:t>NIL</a:t>
            </a:r>
            <a:endParaRPr lang="en-GB" sz="3300" b="1" dirty="0">
              <a:ln>
                <a:solidFill>
                  <a:srgbClr val="000000"/>
                </a:solidFill>
              </a:ln>
            </a:endParaRPr>
          </a:p>
        </p:txBody>
      </p:sp>
      <p:sp>
        <p:nvSpPr>
          <p:cNvPr id="8" name="TextBox 7"/>
          <p:cNvSpPr txBox="1"/>
          <p:nvPr/>
        </p:nvSpPr>
        <p:spPr>
          <a:xfrm>
            <a:off x="287524" y="3057128"/>
            <a:ext cx="2143962" cy="584776"/>
          </a:xfrm>
          <a:prstGeom prst="rect">
            <a:avLst/>
          </a:prstGeom>
          <a:noFill/>
        </p:spPr>
        <p:txBody>
          <a:bodyPr wrap="square" rtlCol="0">
            <a:spAutoFit/>
          </a:bodyPr>
          <a:lstStyle/>
          <a:p>
            <a:r>
              <a:rPr lang="en-GB" dirty="0" smtClean="0">
                <a:solidFill>
                  <a:srgbClr val="008080"/>
                </a:solidFill>
              </a:rPr>
              <a:t>2013/14</a:t>
            </a:r>
            <a:endParaRPr lang="en-GB" dirty="0">
              <a:solidFill>
                <a:srgbClr val="008080"/>
              </a:solidFill>
            </a:endParaRPr>
          </a:p>
        </p:txBody>
      </p:sp>
      <p:sp>
        <p:nvSpPr>
          <p:cNvPr id="9" name="Rounded Rectangle 8"/>
          <p:cNvSpPr/>
          <p:nvPr/>
        </p:nvSpPr>
        <p:spPr>
          <a:xfrm>
            <a:off x="2627784" y="2985120"/>
            <a:ext cx="2154599" cy="676849"/>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3500" dirty="0" smtClean="0"/>
              <a:t>&gt;£100000</a:t>
            </a:r>
            <a:endParaRPr lang="en-GB" sz="3500" dirty="0"/>
          </a:p>
        </p:txBody>
      </p:sp>
      <p:sp>
        <p:nvSpPr>
          <p:cNvPr id="10" name="Rounded Rectangle 9"/>
          <p:cNvSpPr/>
          <p:nvPr/>
        </p:nvSpPr>
        <p:spPr>
          <a:xfrm>
            <a:off x="5364088" y="2985120"/>
            <a:ext cx="2308882" cy="676849"/>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3500" dirty="0" smtClean="0"/>
              <a:t>&gt;£118880</a:t>
            </a:r>
            <a:endParaRPr lang="en-GB" sz="3500"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4" grpId="0" animBg="1"/>
      <p:bldP spid="25" grpId="0" animBg="1"/>
      <p:bldP spid="26" grpId="0" animBg="1"/>
      <p:bldP spid="8" grpId="0"/>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6268397" y="4134036"/>
            <a:ext cx="1975104"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2700" b="1" dirty="0" smtClean="0">
                <a:ln>
                  <a:solidFill>
                    <a:srgbClr val="000000"/>
                  </a:solidFill>
                </a:ln>
              </a:rPr>
              <a:t>30.6%</a:t>
            </a:r>
          </a:p>
        </p:txBody>
      </p:sp>
      <p:sp>
        <p:nvSpPr>
          <p:cNvPr id="30722" name="Rectangle 2"/>
          <p:cNvSpPr>
            <a:spLocks noGrp="1" noChangeArrowheads="1"/>
          </p:cNvSpPr>
          <p:nvPr>
            <p:ph type="title"/>
          </p:nvPr>
        </p:nvSpPr>
        <p:spPr/>
        <p:txBody>
          <a:bodyPr/>
          <a:lstStyle/>
          <a:p>
            <a:r>
              <a:rPr lang="en-GB" sz="3700" dirty="0" smtClean="0"/>
              <a:t>Effective Rate of Tax on Dividends</a:t>
            </a:r>
          </a:p>
        </p:txBody>
      </p:sp>
      <p:sp>
        <p:nvSpPr>
          <p:cNvPr id="5" name="TextBox 4"/>
          <p:cNvSpPr txBox="1"/>
          <p:nvPr/>
        </p:nvSpPr>
        <p:spPr>
          <a:xfrm>
            <a:off x="4190215" y="1933450"/>
            <a:ext cx="1857388" cy="584775"/>
          </a:xfrm>
          <a:prstGeom prst="rect">
            <a:avLst/>
          </a:prstGeom>
          <a:noFill/>
        </p:spPr>
        <p:txBody>
          <a:bodyPr wrap="square" rtlCol="0">
            <a:spAutoFit/>
          </a:bodyPr>
          <a:lstStyle/>
          <a:p>
            <a:r>
              <a:rPr lang="en-GB" dirty="0" smtClean="0">
                <a:solidFill>
                  <a:srgbClr val="008080"/>
                </a:solidFill>
              </a:rPr>
              <a:t>2012/13</a:t>
            </a:r>
            <a:endParaRPr lang="en-GB" dirty="0">
              <a:solidFill>
                <a:srgbClr val="008080"/>
              </a:solidFill>
            </a:endParaRPr>
          </a:p>
        </p:txBody>
      </p:sp>
      <p:sp>
        <p:nvSpPr>
          <p:cNvPr id="6" name="TextBox 5"/>
          <p:cNvSpPr txBox="1"/>
          <p:nvPr/>
        </p:nvSpPr>
        <p:spPr>
          <a:xfrm>
            <a:off x="6344185" y="1925216"/>
            <a:ext cx="1857388" cy="584775"/>
          </a:xfrm>
          <a:prstGeom prst="rect">
            <a:avLst/>
          </a:prstGeom>
          <a:noFill/>
        </p:spPr>
        <p:txBody>
          <a:bodyPr wrap="square" rtlCol="0">
            <a:spAutoFit/>
          </a:bodyPr>
          <a:lstStyle/>
          <a:p>
            <a:r>
              <a:rPr lang="en-GB" dirty="0" smtClean="0">
                <a:solidFill>
                  <a:srgbClr val="008080"/>
                </a:solidFill>
              </a:rPr>
              <a:t>2013/14</a:t>
            </a:r>
            <a:endParaRPr lang="en-GB" dirty="0">
              <a:solidFill>
                <a:srgbClr val="008080"/>
              </a:solidFill>
            </a:endParaRPr>
          </a:p>
        </p:txBody>
      </p:sp>
      <p:sp>
        <p:nvSpPr>
          <p:cNvPr id="7" name="Rounded Rectangle 6"/>
          <p:cNvSpPr/>
          <p:nvPr/>
        </p:nvSpPr>
        <p:spPr>
          <a:xfrm>
            <a:off x="873765" y="2684957"/>
            <a:ext cx="2677988" cy="500066"/>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800" dirty="0" smtClean="0"/>
              <a:t>Basic Rate</a:t>
            </a:r>
            <a:endParaRPr lang="en-GB" sz="2800" dirty="0"/>
          </a:p>
        </p:txBody>
      </p:sp>
      <p:sp>
        <p:nvSpPr>
          <p:cNvPr id="11" name="Rounded Rectangle 10"/>
          <p:cNvSpPr/>
          <p:nvPr/>
        </p:nvSpPr>
        <p:spPr>
          <a:xfrm>
            <a:off x="873765" y="3409567"/>
            <a:ext cx="2677988" cy="500066"/>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800" dirty="0" smtClean="0"/>
              <a:t>Higher Rate</a:t>
            </a:r>
            <a:endParaRPr lang="en-GB" sz="2800" dirty="0"/>
          </a:p>
        </p:txBody>
      </p:sp>
      <p:sp>
        <p:nvSpPr>
          <p:cNvPr id="12" name="Rounded Rectangle 11"/>
          <p:cNvSpPr/>
          <p:nvPr/>
        </p:nvSpPr>
        <p:spPr>
          <a:xfrm>
            <a:off x="895095" y="4134036"/>
            <a:ext cx="2635328" cy="500066"/>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800" dirty="0" smtClean="0"/>
              <a:t>Additional Rate</a:t>
            </a:r>
            <a:endParaRPr lang="en-GB" sz="2800" dirty="0"/>
          </a:p>
        </p:txBody>
      </p:sp>
      <p:sp>
        <p:nvSpPr>
          <p:cNvPr id="19" name="Rounded Rectangle 18"/>
          <p:cNvSpPr/>
          <p:nvPr/>
        </p:nvSpPr>
        <p:spPr>
          <a:xfrm>
            <a:off x="6285327" y="2684957"/>
            <a:ext cx="1975104"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2700" b="1" dirty="0" smtClean="0">
                <a:ln>
                  <a:solidFill>
                    <a:srgbClr val="000000"/>
                  </a:solidFill>
                </a:ln>
              </a:rPr>
              <a:t>Nil</a:t>
            </a:r>
            <a:endParaRPr lang="en-GB" sz="2700" b="1" dirty="0">
              <a:ln>
                <a:solidFill>
                  <a:srgbClr val="000000"/>
                </a:solidFill>
              </a:ln>
            </a:endParaRPr>
          </a:p>
        </p:txBody>
      </p:sp>
      <p:sp>
        <p:nvSpPr>
          <p:cNvPr id="24" name="Rounded Rectangle 23"/>
          <p:cNvSpPr/>
          <p:nvPr/>
        </p:nvSpPr>
        <p:spPr>
          <a:xfrm>
            <a:off x="6285327" y="3409567"/>
            <a:ext cx="1975104"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2700" b="1" dirty="0" smtClean="0">
                <a:ln>
                  <a:solidFill>
                    <a:srgbClr val="000000"/>
                  </a:solidFill>
                </a:ln>
              </a:rPr>
              <a:t>25%</a:t>
            </a:r>
          </a:p>
        </p:txBody>
      </p:sp>
      <p:sp>
        <p:nvSpPr>
          <p:cNvPr id="20" name="Rounded Rectangle 19"/>
          <p:cNvSpPr/>
          <p:nvPr/>
        </p:nvSpPr>
        <p:spPr>
          <a:xfrm>
            <a:off x="4131357" y="2684957"/>
            <a:ext cx="1975104"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2700" b="1" dirty="0" smtClean="0">
                <a:ln>
                  <a:solidFill>
                    <a:srgbClr val="000000"/>
                  </a:solidFill>
                </a:ln>
              </a:rPr>
              <a:t>Nil</a:t>
            </a:r>
            <a:endParaRPr lang="en-GB" sz="2700" b="1" dirty="0">
              <a:ln>
                <a:solidFill>
                  <a:srgbClr val="000000"/>
                </a:solidFill>
              </a:ln>
            </a:endParaRPr>
          </a:p>
        </p:txBody>
      </p:sp>
      <p:sp>
        <p:nvSpPr>
          <p:cNvPr id="25" name="Rounded Rectangle 24"/>
          <p:cNvSpPr/>
          <p:nvPr/>
        </p:nvSpPr>
        <p:spPr>
          <a:xfrm>
            <a:off x="4131357" y="4134036"/>
            <a:ext cx="1975104"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2700" b="1" dirty="0" smtClean="0">
                <a:ln>
                  <a:solidFill>
                    <a:srgbClr val="000000"/>
                  </a:solidFill>
                </a:ln>
              </a:rPr>
              <a:t>36.11%</a:t>
            </a:r>
          </a:p>
        </p:txBody>
      </p:sp>
      <p:sp>
        <p:nvSpPr>
          <p:cNvPr id="28" name="Rounded Rectangle 27"/>
          <p:cNvSpPr/>
          <p:nvPr/>
        </p:nvSpPr>
        <p:spPr>
          <a:xfrm>
            <a:off x="4131357" y="3409567"/>
            <a:ext cx="1975104"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2700" b="1" dirty="0" smtClean="0">
                <a:ln>
                  <a:solidFill>
                    <a:srgbClr val="000000"/>
                  </a:solidFill>
                </a:ln>
              </a:rPr>
              <a:t>25%</a:t>
            </a:r>
            <a:endParaRPr lang="en-GB" sz="2700" b="1" dirty="0">
              <a:ln>
                <a:solidFill>
                  <a:srgbClr val="000000"/>
                </a:solidFill>
              </a:ln>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Top)">
                                      <p:cBhvr>
                                        <p:cTn id="7" dur="500"/>
                                        <p:tgtEl>
                                          <p:spTgt spid="7"/>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slide(fromTop)">
                                      <p:cBhvr>
                                        <p:cTn id="10" dur="500"/>
                                        <p:tgtEl>
                                          <p:spTgt spid="11"/>
                                        </p:tgtEl>
                                      </p:cBhvr>
                                    </p:animEffect>
                                  </p:childTnLst>
                                </p:cTn>
                              </p:par>
                              <p:par>
                                <p:cTn id="11" presetID="12"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slide(fromTop)">
                                      <p:cBhvr>
                                        <p:cTn id="13" dur="500"/>
                                        <p:tgtEl>
                                          <p:spTgt spid="12"/>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childTnLst>
                                </p:cTn>
                              </p:par>
                            </p:childTnLst>
                          </p:cTn>
                        </p:par>
                        <p:par>
                          <p:cTn id="21" fill="hold">
                            <p:stCondLst>
                              <p:cond delay="1500"/>
                            </p:stCondLst>
                            <p:childTnLst>
                              <p:par>
                                <p:cTn id="22" presetID="12" presetClass="entr" presetSubtype="1"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slide(fromTop)">
                                      <p:cBhvr>
                                        <p:cTn id="24" dur="500"/>
                                        <p:tgtEl>
                                          <p:spTgt spid="20"/>
                                        </p:tgtEl>
                                      </p:cBhvr>
                                    </p:animEffect>
                                  </p:childTnLst>
                                </p:cTn>
                              </p:par>
                              <p:par>
                                <p:cTn id="25" presetID="12" presetClass="entr" presetSubtype="1"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slide(fromTop)">
                                      <p:cBhvr>
                                        <p:cTn id="27" dur="500"/>
                                        <p:tgtEl>
                                          <p:spTgt spid="28"/>
                                        </p:tgtEl>
                                      </p:cBhvr>
                                    </p:animEffect>
                                  </p:childTnLst>
                                </p:cTn>
                              </p:par>
                              <p:par>
                                <p:cTn id="28" presetID="12" presetClass="entr" presetSubtype="1"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slide(fromTop)">
                                      <p:cBhvr>
                                        <p:cTn id="30" dur="500"/>
                                        <p:tgtEl>
                                          <p:spTgt spid="25"/>
                                        </p:tgtEl>
                                      </p:cBhvr>
                                    </p:animEffect>
                                  </p:childTnLst>
                                </p:cTn>
                              </p:par>
                            </p:childTnLst>
                          </p:cTn>
                        </p:par>
                        <p:par>
                          <p:cTn id="31" fill="hold">
                            <p:stCondLst>
                              <p:cond delay="2000"/>
                            </p:stCondLst>
                            <p:childTnLst>
                              <p:par>
                                <p:cTn id="32" presetID="12" presetClass="entr" presetSubtype="1"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slide(fromTop)">
                                      <p:cBhvr>
                                        <p:cTn id="34" dur="500"/>
                                        <p:tgtEl>
                                          <p:spTgt spid="19"/>
                                        </p:tgtEl>
                                      </p:cBhvr>
                                    </p:animEffect>
                                  </p:childTnLst>
                                </p:cTn>
                              </p:par>
                              <p:par>
                                <p:cTn id="35" presetID="12" presetClass="entr" presetSubtype="1"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slide(fromTop)">
                                      <p:cBhvr>
                                        <p:cTn id="37" dur="500"/>
                                        <p:tgtEl>
                                          <p:spTgt spid="24"/>
                                        </p:tgtEl>
                                      </p:cBhvr>
                                    </p:animEffect>
                                  </p:childTnLst>
                                </p:cTn>
                              </p:par>
                              <p:par>
                                <p:cTn id="38" presetID="12" presetClass="entr" presetSubtype="1"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slide(fromTop)">
                                      <p:cBhvr>
                                        <p:cTn id="4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5" grpId="0"/>
      <p:bldP spid="6" grpId="0"/>
      <p:bldP spid="7" grpId="0" animBg="1"/>
      <p:bldP spid="11" grpId="0" animBg="1"/>
      <p:bldP spid="12" grpId="0" animBg="1"/>
      <p:bldP spid="19" grpId="0" animBg="1"/>
      <p:bldP spid="24" grpId="0" animBg="1"/>
      <p:bldP spid="20" grpId="0" animBg="1"/>
      <p:bldP spid="25" grpId="0"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GB" sz="3600" dirty="0" smtClean="0"/>
              <a:t>National Insurance</a:t>
            </a:r>
          </a:p>
        </p:txBody>
      </p:sp>
      <p:sp>
        <p:nvSpPr>
          <p:cNvPr id="6" name="TextBox 5"/>
          <p:cNvSpPr txBox="1"/>
          <p:nvPr/>
        </p:nvSpPr>
        <p:spPr>
          <a:xfrm>
            <a:off x="3836192" y="1154162"/>
            <a:ext cx="1857388" cy="584775"/>
          </a:xfrm>
          <a:prstGeom prst="rect">
            <a:avLst/>
          </a:prstGeom>
          <a:noFill/>
        </p:spPr>
        <p:txBody>
          <a:bodyPr wrap="square" rtlCol="0">
            <a:spAutoFit/>
          </a:bodyPr>
          <a:lstStyle/>
          <a:p>
            <a:r>
              <a:rPr lang="en-GB" dirty="0" smtClean="0">
                <a:solidFill>
                  <a:srgbClr val="008080"/>
                </a:solidFill>
              </a:rPr>
              <a:t>2012/13</a:t>
            </a:r>
            <a:endParaRPr lang="en-GB" dirty="0">
              <a:solidFill>
                <a:srgbClr val="008080"/>
              </a:solidFill>
            </a:endParaRPr>
          </a:p>
        </p:txBody>
      </p:sp>
      <p:sp>
        <p:nvSpPr>
          <p:cNvPr id="7" name="Rounded Rectangle 6"/>
          <p:cNvSpPr/>
          <p:nvPr/>
        </p:nvSpPr>
        <p:spPr>
          <a:xfrm>
            <a:off x="186563" y="1848843"/>
            <a:ext cx="2792388" cy="661974"/>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400" dirty="0" smtClean="0"/>
              <a:t>LEL – Class 1 </a:t>
            </a:r>
            <a:endParaRPr lang="en-GB" sz="2400" dirty="0"/>
          </a:p>
        </p:txBody>
      </p:sp>
      <p:sp>
        <p:nvSpPr>
          <p:cNvPr id="8" name="Rounded Rectangle 7"/>
          <p:cNvSpPr/>
          <p:nvPr/>
        </p:nvSpPr>
        <p:spPr>
          <a:xfrm>
            <a:off x="177807" y="2709920"/>
            <a:ext cx="2809900" cy="661974"/>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400" dirty="0" smtClean="0"/>
              <a:t>UEL – Class 1</a:t>
            </a:r>
            <a:endParaRPr lang="en-GB" sz="2400" dirty="0"/>
          </a:p>
        </p:txBody>
      </p:sp>
      <p:sp>
        <p:nvSpPr>
          <p:cNvPr id="9" name="Rounded Rectangle 8"/>
          <p:cNvSpPr/>
          <p:nvPr/>
        </p:nvSpPr>
        <p:spPr>
          <a:xfrm>
            <a:off x="177807" y="3480552"/>
            <a:ext cx="2809900" cy="762000"/>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400" dirty="0" smtClean="0"/>
              <a:t>Primary/ Secondary Threshold</a:t>
            </a:r>
            <a:endParaRPr lang="en-GB" sz="2400" dirty="0"/>
          </a:p>
        </p:txBody>
      </p:sp>
      <p:sp>
        <p:nvSpPr>
          <p:cNvPr id="10" name="Rounded Rectangle 9"/>
          <p:cNvSpPr/>
          <p:nvPr/>
        </p:nvSpPr>
        <p:spPr>
          <a:xfrm>
            <a:off x="177807" y="4369123"/>
            <a:ext cx="2809900" cy="661974"/>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400" dirty="0" smtClean="0"/>
              <a:t>PT – UEL: Class 1</a:t>
            </a:r>
            <a:endParaRPr lang="en-GB" sz="2400" dirty="0"/>
          </a:p>
        </p:txBody>
      </p:sp>
      <p:sp>
        <p:nvSpPr>
          <p:cNvPr id="11" name="Rounded Rectangle 10"/>
          <p:cNvSpPr/>
          <p:nvPr/>
        </p:nvSpPr>
        <p:spPr>
          <a:xfrm>
            <a:off x="177807" y="5233219"/>
            <a:ext cx="2809900" cy="661974"/>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400" dirty="0" smtClean="0"/>
              <a:t>UEL: Class 1</a:t>
            </a:r>
            <a:endParaRPr lang="en-GB" sz="2400" dirty="0"/>
          </a:p>
        </p:txBody>
      </p:sp>
      <p:sp>
        <p:nvSpPr>
          <p:cNvPr id="12" name="Rounded Rectangle 11"/>
          <p:cNvSpPr/>
          <p:nvPr/>
        </p:nvSpPr>
        <p:spPr>
          <a:xfrm>
            <a:off x="186563" y="6072562"/>
            <a:ext cx="2792388" cy="661974"/>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400" dirty="0" err="1" smtClean="0"/>
              <a:t>Ers</a:t>
            </a:r>
            <a:r>
              <a:rPr lang="en-GB" sz="2400" dirty="0" smtClean="0"/>
              <a:t> ST: Class 1</a:t>
            </a:r>
            <a:endParaRPr lang="en-GB" sz="2400" dirty="0"/>
          </a:p>
        </p:txBody>
      </p:sp>
      <p:sp>
        <p:nvSpPr>
          <p:cNvPr id="19" name="Rounded Rectangle 18"/>
          <p:cNvSpPr/>
          <p:nvPr/>
        </p:nvSpPr>
        <p:spPr>
          <a:xfrm>
            <a:off x="3434078" y="1848842"/>
            <a:ext cx="2660904" cy="661974"/>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£107 </a:t>
            </a:r>
            <a:r>
              <a:rPr lang="en-GB" sz="3500" b="1" dirty="0" err="1" smtClean="0">
                <a:ln>
                  <a:solidFill>
                    <a:srgbClr val="000000"/>
                  </a:solidFill>
                </a:ln>
              </a:rPr>
              <a:t>pw</a:t>
            </a:r>
            <a:endParaRPr lang="en-GB" sz="3500" b="1" dirty="0" smtClean="0">
              <a:ln>
                <a:solidFill>
                  <a:srgbClr val="000000"/>
                </a:solidFill>
              </a:ln>
            </a:endParaRPr>
          </a:p>
        </p:txBody>
      </p:sp>
      <p:sp>
        <p:nvSpPr>
          <p:cNvPr id="20" name="Rounded Rectangle 19"/>
          <p:cNvSpPr/>
          <p:nvPr/>
        </p:nvSpPr>
        <p:spPr>
          <a:xfrm>
            <a:off x="3434078" y="2709919"/>
            <a:ext cx="2660904" cy="661974"/>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£817 </a:t>
            </a:r>
            <a:r>
              <a:rPr lang="en-GB" sz="3500" b="1" dirty="0" err="1" smtClean="0">
                <a:ln>
                  <a:solidFill>
                    <a:srgbClr val="000000"/>
                  </a:solidFill>
                </a:ln>
              </a:rPr>
              <a:t>pw</a:t>
            </a:r>
            <a:endParaRPr lang="en-GB" sz="3500" b="1" dirty="0" smtClean="0">
              <a:ln>
                <a:solidFill>
                  <a:srgbClr val="000000"/>
                </a:solidFill>
              </a:ln>
            </a:endParaRPr>
          </a:p>
        </p:txBody>
      </p:sp>
      <p:sp>
        <p:nvSpPr>
          <p:cNvPr id="21" name="Rounded Rectangle 20"/>
          <p:cNvSpPr/>
          <p:nvPr/>
        </p:nvSpPr>
        <p:spPr>
          <a:xfrm>
            <a:off x="3437461" y="3541113"/>
            <a:ext cx="2660904" cy="640877"/>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2700" b="1" dirty="0" smtClean="0">
                <a:ln>
                  <a:solidFill>
                    <a:srgbClr val="000000"/>
                  </a:solidFill>
                </a:ln>
              </a:rPr>
              <a:t>£146/ 144 </a:t>
            </a:r>
            <a:r>
              <a:rPr lang="en-GB" sz="2700" b="1" dirty="0" err="1" smtClean="0">
                <a:ln>
                  <a:solidFill>
                    <a:srgbClr val="000000"/>
                  </a:solidFill>
                </a:ln>
              </a:rPr>
              <a:t>pw</a:t>
            </a:r>
            <a:endParaRPr lang="en-GB" sz="2700" b="1" dirty="0">
              <a:ln>
                <a:solidFill>
                  <a:srgbClr val="000000"/>
                </a:solidFill>
              </a:ln>
            </a:endParaRPr>
          </a:p>
        </p:txBody>
      </p:sp>
      <p:sp>
        <p:nvSpPr>
          <p:cNvPr id="22" name="Rounded Rectangle 21"/>
          <p:cNvSpPr/>
          <p:nvPr/>
        </p:nvSpPr>
        <p:spPr>
          <a:xfrm>
            <a:off x="3434078" y="4369122"/>
            <a:ext cx="2660904" cy="661974"/>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12%</a:t>
            </a:r>
          </a:p>
        </p:txBody>
      </p:sp>
      <p:sp>
        <p:nvSpPr>
          <p:cNvPr id="23" name="Rounded Rectangle 22"/>
          <p:cNvSpPr/>
          <p:nvPr/>
        </p:nvSpPr>
        <p:spPr>
          <a:xfrm>
            <a:off x="3434078" y="5233218"/>
            <a:ext cx="2660904" cy="661974"/>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2%</a:t>
            </a:r>
          </a:p>
        </p:txBody>
      </p:sp>
      <p:sp>
        <p:nvSpPr>
          <p:cNvPr id="24" name="Rounded Rectangle 23"/>
          <p:cNvSpPr/>
          <p:nvPr/>
        </p:nvSpPr>
        <p:spPr>
          <a:xfrm>
            <a:off x="3434078" y="6072561"/>
            <a:ext cx="2660904" cy="661974"/>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13.8%</a:t>
            </a:r>
          </a:p>
        </p:txBody>
      </p:sp>
      <p:sp>
        <p:nvSpPr>
          <p:cNvPr id="16" name="TextBox 15"/>
          <p:cNvSpPr txBox="1"/>
          <p:nvPr/>
        </p:nvSpPr>
        <p:spPr>
          <a:xfrm>
            <a:off x="6729409" y="1142163"/>
            <a:ext cx="1857388" cy="584775"/>
          </a:xfrm>
          <a:prstGeom prst="rect">
            <a:avLst/>
          </a:prstGeom>
          <a:noFill/>
        </p:spPr>
        <p:txBody>
          <a:bodyPr wrap="square" rtlCol="0">
            <a:spAutoFit/>
          </a:bodyPr>
          <a:lstStyle/>
          <a:p>
            <a:r>
              <a:rPr lang="en-GB" dirty="0" smtClean="0">
                <a:solidFill>
                  <a:srgbClr val="008080"/>
                </a:solidFill>
              </a:rPr>
              <a:t>2013/14</a:t>
            </a:r>
            <a:endParaRPr lang="en-GB" dirty="0">
              <a:solidFill>
                <a:srgbClr val="008080"/>
              </a:solidFill>
            </a:endParaRPr>
          </a:p>
        </p:txBody>
      </p:sp>
      <p:sp>
        <p:nvSpPr>
          <p:cNvPr id="17" name="Rounded Rectangle 16"/>
          <p:cNvSpPr/>
          <p:nvPr/>
        </p:nvSpPr>
        <p:spPr>
          <a:xfrm>
            <a:off x="6324603" y="1836843"/>
            <a:ext cx="2667000" cy="661974"/>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£109 </a:t>
            </a:r>
            <a:r>
              <a:rPr lang="en-GB" sz="3500" b="1" dirty="0" err="1" smtClean="0">
                <a:ln>
                  <a:solidFill>
                    <a:srgbClr val="000000"/>
                  </a:solidFill>
                </a:ln>
              </a:rPr>
              <a:t>pw</a:t>
            </a:r>
            <a:endParaRPr lang="en-GB" sz="3500" b="1" dirty="0" smtClean="0">
              <a:ln>
                <a:solidFill>
                  <a:srgbClr val="000000"/>
                </a:solidFill>
              </a:ln>
            </a:endParaRPr>
          </a:p>
        </p:txBody>
      </p:sp>
      <p:sp>
        <p:nvSpPr>
          <p:cNvPr id="18" name="Rounded Rectangle 17"/>
          <p:cNvSpPr/>
          <p:nvPr/>
        </p:nvSpPr>
        <p:spPr>
          <a:xfrm>
            <a:off x="6324603" y="2697920"/>
            <a:ext cx="2667000" cy="661974"/>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£797 </a:t>
            </a:r>
            <a:r>
              <a:rPr lang="en-GB" sz="3500" b="1" dirty="0" err="1" smtClean="0">
                <a:ln>
                  <a:solidFill>
                    <a:srgbClr val="000000"/>
                  </a:solidFill>
                </a:ln>
              </a:rPr>
              <a:t>pw</a:t>
            </a:r>
            <a:endParaRPr lang="en-GB" sz="3500" b="1" dirty="0" smtClean="0">
              <a:ln>
                <a:solidFill>
                  <a:srgbClr val="000000"/>
                </a:solidFill>
              </a:ln>
            </a:endParaRPr>
          </a:p>
        </p:txBody>
      </p:sp>
      <p:sp>
        <p:nvSpPr>
          <p:cNvPr id="25" name="Rounded Rectangle 24"/>
          <p:cNvSpPr/>
          <p:nvPr/>
        </p:nvSpPr>
        <p:spPr>
          <a:xfrm>
            <a:off x="6327481" y="3529114"/>
            <a:ext cx="2661245" cy="640877"/>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2700" b="1" dirty="0" smtClean="0">
                <a:ln>
                  <a:solidFill>
                    <a:srgbClr val="000000"/>
                  </a:solidFill>
                </a:ln>
              </a:rPr>
              <a:t>£149/£148 </a:t>
            </a:r>
            <a:r>
              <a:rPr lang="en-GB" sz="2700" b="1" dirty="0" err="1" smtClean="0">
                <a:ln>
                  <a:solidFill>
                    <a:srgbClr val="000000"/>
                  </a:solidFill>
                </a:ln>
              </a:rPr>
              <a:t>pw</a:t>
            </a:r>
            <a:endParaRPr lang="en-GB" sz="2700" b="1" dirty="0">
              <a:ln>
                <a:solidFill>
                  <a:srgbClr val="000000"/>
                </a:solidFill>
              </a:ln>
            </a:endParaRPr>
          </a:p>
        </p:txBody>
      </p:sp>
      <p:sp>
        <p:nvSpPr>
          <p:cNvPr id="26" name="Rounded Rectangle 25"/>
          <p:cNvSpPr/>
          <p:nvPr/>
        </p:nvSpPr>
        <p:spPr>
          <a:xfrm>
            <a:off x="6324603" y="4357123"/>
            <a:ext cx="2667000" cy="661974"/>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12%</a:t>
            </a:r>
          </a:p>
        </p:txBody>
      </p:sp>
      <p:sp>
        <p:nvSpPr>
          <p:cNvPr id="27" name="Rounded Rectangle 26"/>
          <p:cNvSpPr/>
          <p:nvPr/>
        </p:nvSpPr>
        <p:spPr>
          <a:xfrm>
            <a:off x="6324603" y="5221219"/>
            <a:ext cx="2667000" cy="661974"/>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2%</a:t>
            </a:r>
          </a:p>
        </p:txBody>
      </p:sp>
      <p:sp>
        <p:nvSpPr>
          <p:cNvPr id="28" name="Rounded Rectangle 27"/>
          <p:cNvSpPr/>
          <p:nvPr/>
        </p:nvSpPr>
        <p:spPr>
          <a:xfrm>
            <a:off x="6324603" y="6060562"/>
            <a:ext cx="2667000" cy="661974"/>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13.8%</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Top)">
                                      <p:cBhvr>
                                        <p:cTn id="7" dur="500"/>
                                        <p:tgtEl>
                                          <p:spTgt spid="7"/>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lide(fromTop)">
                                      <p:cBhvr>
                                        <p:cTn id="10" dur="500"/>
                                        <p:tgtEl>
                                          <p:spTgt spid="8"/>
                                        </p:tgtEl>
                                      </p:cBhvr>
                                    </p:animEffect>
                                  </p:childTnLst>
                                </p:cTn>
                              </p:par>
                              <p:par>
                                <p:cTn id="11" presetID="12" presetClass="entr" presetSubtype="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slide(fromTop)">
                                      <p:cBhvr>
                                        <p:cTn id="13" dur="500"/>
                                        <p:tgtEl>
                                          <p:spTgt spid="9"/>
                                        </p:tgtEl>
                                      </p:cBhvr>
                                    </p:animEffect>
                                  </p:childTnLst>
                                </p:cTn>
                              </p:par>
                              <p:par>
                                <p:cTn id="14" presetID="12" presetClass="entr" presetSubtype="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slide(fromTop)">
                                      <p:cBhvr>
                                        <p:cTn id="16" dur="500"/>
                                        <p:tgtEl>
                                          <p:spTgt spid="10"/>
                                        </p:tgtEl>
                                      </p:cBhvr>
                                    </p:animEffect>
                                  </p:childTnLst>
                                </p:cTn>
                              </p:par>
                              <p:par>
                                <p:cTn id="17" presetID="12" presetClass="entr" presetSubtype="1"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slide(fromTop)">
                                      <p:cBhvr>
                                        <p:cTn id="19" dur="500"/>
                                        <p:tgtEl>
                                          <p:spTgt spid="11"/>
                                        </p:tgtEl>
                                      </p:cBhvr>
                                    </p:animEffect>
                                  </p:childTnLst>
                                </p:cTn>
                              </p:par>
                              <p:par>
                                <p:cTn id="20" presetID="12" presetClass="entr" presetSubtype="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slide(fromTop)">
                                      <p:cBhvr>
                                        <p:cTn id="22" dur="500"/>
                                        <p:tgtEl>
                                          <p:spTgt spid="12"/>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par>
                          <p:cTn id="30" fill="hold">
                            <p:stCondLst>
                              <p:cond delay="1000"/>
                            </p:stCondLst>
                            <p:childTnLst>
                              <p:par>
                                <p:cTn id="31" presetID="12" presetClass="entr" presetSubtype="1"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slide(fromTop)">
                                      <p:cBhvr>
                                        <p:cTn id="33" dur="500"/>
                                        <p:tgtEl>
                                          <p:spTgt spid="19"/>
                                        </p:tgtEl>
                                      </p:cBhvr>
                                    </p:animEffect>
                                  </p:childTnLst>
                                </p:cTn>
                              </p:par>
                              <p:par>
                                <p:cTn id="34" presetID="12" presetClass="entr" presetSubtype="1"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slide(fromTop)">
                                      <p:cBhvr>
                                        <p:cTn id="36" dur="500"/>
                                        <p:tgtEl>
                                          <p:spTgt spid="20"/>
                                        </p:tgtEl>
                                      </p:cBhvr>
                                    </p:animEffect>
                                  </p:childTnLst>
                                </p:cTn>
                              </p:par>
                              <p:par>
                                <p:cTn id="37" presetID="12" presetClass="entr" presetSubtype="1"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slide(fromTop)">
                                      <p:cBhvr>
                                        <p:cTn id="39" dur="500"/>
                                        <p:tgtEl>
                                          <p:spTgt spid="21"/>
                                        </p:tgtEl>
                                      </p:cBhvr>
                                    </p:animEffect>
                                  </p:childTnLst>
                                </p:cTn>
                              </p:par>
                              <p:par>
                                <p:cTn id="40" presetID="12" presetClass="entr" presetSubtype="1"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slide(fromTop)">
                                      <p:cBhvr>
                                        <p:cTn id="42" dur="500"/>
                                        <p:tgtEl>
                                          <p:spTgt spid="22"/>
                                        </p:tgtEl>
                                      </p:cBhvr>
                                    </p:animEffect>
                                  </p:childTnLst>
                                </p:cTn>
                              </p:par>
                              <p:par>
                                <p:cTn id="43" presetID="12" presetClass="entr" presetSubtype="1"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slide(fromTop)">
                                      <p:cBhvr>
                                        <p:cTn id="45" dur="500"/>
                                        <p:tgtEl>
                                          <p:spTgt spid="23"/>
                                        </p:tgtEl>
                                      </p:cBhvr>
                                    </p:animEffect>
                                  </p:childTnLst>
                                </p:cTn>
                              </p:par>
                              <p:par>
                                <p:cTn id="46" presetID="12" presetClass="entr" presetSubtype="1"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slide(fromTop)">
                                      <p:cBhvr>
                                        <p:cTn id="48" dur="500"/>
                                        <p:tgtEl>
                                          <p:spTgt spid="24"/>
                                        </p:tgtEl>
                                      </p:cBhvr>
                                    </p:animEffect>
                                  </p:childTnLst>
                                </p:cTn>
                              </p:par>
                            </p:childTnLst>
                          </p:cTn>
                        </p:par>
                        <p:par>
                          <p:cTn id="49" fill="hold">
                            <p:stCondLst>
                              <p:cond delay="1500"/>
                            </p:stCondLst>
                            <p:childTnLst>
                              <p:par>
                                <p:cTn id="50" presetID="12" presetClass="entr" presetSubtype="1" fill="hold" grpId="0"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slide(fromTop)">
                                      <p:cBhvr>
                                        <p:cTn id="52" dur="500"/>
                                        <p:tgtEl>
                                          <p:spTgt spid="17"/>
                                        </p:tgtEl>
                                      </p:cBhvr>
                                    </p:animEffect>
                                  </p:childTnLst>
                                </p:cTn>
                              </p:par>
                              <p:par>
                                <p:cTn id="53" presetID="12" presetClass="entr" presetSubtype="1"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slide(fromTop)">
                                      <p:cBhvr>
                                        <p:cTn id="55" dur="500"/>
                                        <p:tgtEl>
                                          <p:spTgt spid="18"/>
                                        </p:tgtEl>
                                      </p:cBhvr>
                                    </p:animEffect>
                                  </p:childTnLst>
                                </p:cTn>
                              </p:par>
                              <p:par>
                                <p:cTn id="56" presetID="12" presetClass="entr" presetSubtype="1"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slide(fromTop)">
                                      <p:cBhvr>
                                        <p:cTn id="58" dur="500"/>
                                        <p:tgtEl>
                                          <p:spTgt spid="25"/>
                                        </p:tgtEl>
                                      </p:cBhvr>
                                    </p:animEffect>
                                  </p:childTnLst>
                                </p:cTn>
                              </p:par>
                              <p:par>
                                <p:cTn id="59" presetID="12" presetClass="entr" presetSubtype="1"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slide(fromTop)">
                                      <p:cBhvr>
                                        <p:cTn id="61" dur="500"/>
                                        <p:tgtEl>
                                          <p:spTgt spid="26"/>
                                        </p:tgtEl>
                                      </p:cBhvr>
                                    </p:animEffect>
                                  </p:childTnLst>
                                </p:cTn>
                              </p:par>
                              <p:par>
                                <p:cTn id="62" presetID="12" presetClass="entr" presetSubtype="1"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slide(fromTop)">
                                      <p:cBhvr>
                                        <p:cTn id="64" dur="500"/>
                                        <p:tgtEl>
                                          <p:spTgt spid="27"/>
                                        </p:tgtEl>
                                      </p:cBhvr>
                                    </p:animEffect>
                                  </p:childTnLst>
                                </p:cTn>
                              </p:par>
                              <p:par>
                                <p:cTn id="65" presetID="12" presetClass="entr" presetSubtype="1"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slide(fromTop)">
                                      <p:cBhvr>
                                        <p:cTn id="6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0" grpId="0" animBg="1"/>
      <p:bldP spid="11" grpId="0" animBg="1"/>
      <p:bldP spid="12" grpId="0" animBg="1"/>
      <p:bldP spid="19" grpId="0" animBg="1"/>
      <p:bldP spid="20" grpId="0" animBg="1"/>
      <p:bldP spid="21" grpId="0" animBg="1"/>
      <p:bldP spid="22" grpId="0" animBg="1"/>
      <p:bldP spid="23" grpId="0" animBg="1"/>
      <p:bldP spid="24" grpId="0" animBg="1"/>
      <p:bldP spid="16" grpId="0"/>
      <p:bldP spid="17" grpId="0" animBg="1"/>
      <p:bldP spid="18" grpId="0" animBg="1"/>
      <p:bldP spid="25" grpId="0" animBg="1"/>
      <p:bldP spid="26" grpId="0" animBg="1"/>
      <p:bldP spid="27"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a:spLocks noChangeArrowheads="1"/>
          </p:cNvSpPr>
          <p:nvPr/>
        </p:nvSpPr>
        <p:spPr bwMode="auto">
          <a:xfrm>
            <a:off x="2537833" y="4648200"/>
            <a:ext cx="4068341" cy="1569660"/>
          </a:xfrm>
          <a:prstGeom prst="rect">
            <a:avLst/>
          </a:prstGeom>
          <a:noFill/>
          <a:ln w="9525">
            <a:noFill/>
            <a:miter lim="800000"/>
            <a:headEnd/>
            <a:tailEnd/>
          </a:ln>
        </p:spPr>
        <p:txBody>
          <a:bodyPr wrap="none">
            <a:prstTxWarp prst="textNoShape">
              <a:avLst/>
            </a:prstTxWarp>
            <a:spAutoFit/>
          </a:bodyPr>
          <a:lstStyle/>
          <a:p>
            <a:pPr algn="ctr"/>
            <a:r>
              <a:rPr lang="en-GB" b="1" dirty="0" smtClean="0"/>
              <a:t>John Richards</a:t>
            </a:r>
          </a:p>
          <a:p>
            <a:pPr algn="ctr"/>
            <a:r>
              <a:rPr lang="en-GB" b="1" dirty="0" smtClean="0"/>
              <a:t>Anthony </a:t>
            </a:r>
            <a:r>
              <a:rPr lang="en-GB" b="1" dirty="0" err="1" smtClean="0"/>
              <a:t>Andreasen</a:t>
            </a:r>
            <a:endParaRPr lang="en-GB" b="1" dirty="0" smtClean="0"/>
          </a:p>
          <a:p>
            <a:pPr algn="ctr"/>
            <a:r>
              <a:rPr lang="en-GB" b="1" dirty="0" smtClean="0"/>
              <a:t>Richard Humphreys</a:t>
            </a:r>
          </a:p>
        </p:txBody>
      </p:sp>
      <p:pic>
        <p:nvPicPr>
          <p:cNvPr id="4" name="Picture 3" descr="logo colour on white LA.jpg"/>
          <p:cNvPicPr>
            <a:picLocks noChangeAspect="1"/>
          </p:cNvPicPr>
          <p:nvPr/>
        </p:nvPicPr>
        <p:blipFill>
          <a:blip r:embed="rId2"/>
          <a:srcRect r="62006" b="28689"/>
          <a:stretch>
            <a:fillRect/>
          </a:stretch>
        </p:blipFill>
        <p:spPr>
          <a:xfrm>
            <a:off x="3073400" y="1276349"/>
            <a:ext cx="3044825" cy="306242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GB" sz="3600" dirty="0" smtClean="0"/>
              <a:t>National Insurance</a:t>
            </a:r>
          </a:p>
        </p:txBody>
      </p:sp>
      <p:sp>
        <p:nvSpPr>
          <p:cNvPr id="6" name="TextBox 5"/>
          <p:cNvSpPr txBox="1"/>
          <p:nvPr/>
        </p:nvSpPr>
        <p:spPr>
          <a:xfrm>
            <a:off x="6188382" y="1266793"/>
            <a:ext cx="1857388" cy="584775"/>
          </a:xfrm>
          <a:prstGeom prst="rect">
            <a:avLst/>
          </a:prstGeom>
          <a:noFill/>
        </p:spPr>
        <p:txBody>
          <a:bodyPr wrap="square" rtlCol="0">
            <a:spAutoFit/>
          </a:bodyPr>
          <a:lstStyle/>
          <a:p>
            <a:r>
              <a:rPr lang="en-GB" dirty="0" smtClean="0">
                <a:solidFill>
                  <a:srgbClr val="008080"/>
                </a:solidFill>
              </a:rPr>
              <a:t>2013/14</a:t>
            </a:r>
            <a:endParaRPr lang="en-GB" dirty="0">
              <a:solidFill>
                <a:srgbClr val="008080"/>
              </a:solidFill>
            </a:endParaRPr>
          </a:p>
        </p:txBody>
      </p:sp>
      <p:sp>
        <p:nvSpPr>
          <p:cNvPr id="7" name="Rounded Rectangle 6"/>
          <p:cNvSpPr/>
          <p:nvPr/>
        </p:nvSpPr>
        <p:spPr>
          <a:xfrm>
            <a:off x="753526" y="2154482"/>
            <a:ext cx="2133600" cy="500066"/>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400" dirty="0" smtClean="0"/>
              <a:t>Class 2 </a:t>
            </a:r>
            <a:endParaRPr lang="en-GB" sz="2400" dirty="0"/>
          </a:p>
        </p:txBody>
      </p:sp>
      <p:sp>
        <p:nvSpPr>
          <p:cNvPr id="8" name="Rounded Rectangle 7"/>
          <p:cNvSpPr/>
          <p:nvPr/>
        </p:nvSpPr>
        <p:spPr>
          <a:xfrm>
            <a:off x="753526" y="2978049"/>
            <a:ext cx="2133600" cy="500066"/>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400" dirty="0" smtClean="0"/>
              <a:t>Class 3</a:t>
            </a:r>
            <a:endParaRPr lang="en-GB" sz="2400" dirty="0"/>
          </a:p>
        </p:txBody>
      </p:sp>
      <p:sp>
        <p:nvSpPr>
          <p:cNvPr id="10" name="Rounded Rectangle 9"/>
          <p:cNvSpPr/>
          <p:nvPr/>
        </p:nvSpPr>
        <p:spPr>
          <a:xfrm>
            <a:off x="753526" y="3865201"/>
            <a:ext cx="2133600" cy="500066"/>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400" dirty="0" smtClean="0"/>
              <a:t>Class 4</a:t>
            </a:r>
            <a:endParaRPr lang="en-GB" sz="2400" dirty="0"/>
          </a:p>
        </p:txBody>
      </p:sp>
      <p:sp>
        <p:nvSpPr>
          <p:cNvPr id="11" name="Rounded Rectangle 10"/>
          <p:cNvSpPr/>
          <p:nvPr/>
        </p:nvSpPr>
        <p:spPr>
          <a:xfrm>
            <a:off x="753526" y="4671922"/>
            <a:ext cx="2133600" cy="1154832"/>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400" dirty="0" smtClean="0"/>
              <a:t>Class 4: LPL </a:t>
            </a:r>
          </a:p>
          <a:p>
            <a:pPr algn="l"/>
            <a:r>
              <a:rPr lang="en-GB" sz="2400" dirty="0" smtClean="0"/>
              <a:t>- UPL</a:t>
            </a:r>
            <a:endParaRPr lang="en-GB" sz="2400" dirty="0"/>
          </a:p>
        </p:txBody>
      </p:sp>
      <p:sp>
        <p:nvSpPr>
          <p:cNvPr id="19" name="Rounded Rectangle 18"/>
          <p:cNvSpPr/>
          <p:nvPr/>
        </p:nvSpPr>
        <p:spPr>
          <a:xfrm>
            <a:off x="3282096" y="2120617"/>
            <a:ext cx="2232248"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£2.65 </a:t>
            </a:r>
            <a:r>
              <a:rPr lang="en-GB" sz="3500" b="1" dirty="0" err="1" smtClean="0">
                <a:ln>
                  <a:solidFill>
                    <a:srgbClr val="000000"/>
                  </a:solidFill>
                </a:ln>
              </a:rPr>
              <a:t>pw</a:t>
            </a:r>
            <a:endParaRPr lang="en-GB" sz="3500" b="1" dirty="0" smtClean="0">
              <a:ln>
                <a:solidFill>
                  <a:srgbClr val="000000"/>
                </a:solidFill>
              </a:ln>
            </a:endParaRPr>
          </a:p>
        </p:txBody>
      </p:sp>
      <p:sp>
        <p:nvSpPr>
          <p:cNvPr id="20" name="Rounded Rectangle 19"/>
          <p:cNvSpPr/>
          <p:nvPr/>
        </p:nvSpPr>
        <p:spPr>
          <a:xfrm>
            <a:off x="3282096" y="2944184"/>
            <a:ext cx="2232248"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£13.25 </a:t>
            </a:r>
            <a:r>
              <a:rPr lang="en-GB" sz="3500" b="1" dirty="0" err="1" smtClean="0">
                <a:ln>
                  <a:solidFill>
                    <a:srgbClr val="000000"/>
                  </a:solidFill>
                </a:ln>
              </a:rPr>
              <a:t>pw</a:t>
            </a:r>
            <a:endParaRPr lang="en-GB" sz="3500" b="1" dirty="0" smtClean="0">
              <a:ln>
                <a:solidFill>
                  <a:srgbClr val="000000"/>
                </a:solidFill>
              </a:ln>
            </a:endParaRPr>
          </a:p>
        </p:txBody>
      </p:sp>
      <p:sp>
        <p:nvSpPr>
          <p:cNvPr id="22" name="Rounded Rectangle 21"/>
          <p:cNvSpPr/>
          <p:nvPr/>
        </p:nvSpPr>
        <p:spPr>
          <a:xfrm>
            <a:off x="3297140" y="3831336"/>
            <a:ext cx="2202160"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9% - 2%</a:t>
            </a:r>
          </a:p>
        </p:txBody>
      </p:sp>
      <p:sp>
        <p:nvSpPr>
          <p:cNvPr id="23" name="Rounded Rectangle 22"/>
          <p:cNvSpPr/>
          <p:nvPr/>
        </p:nvSpPr>
        <p:spPr>
          <a:xfrm>
            <a:off x="3396396" y="4638057"/>
            <a:ext cx="2003648" cy="1154832"/>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£7605 - £42475</a:t>
            </a:r>
          </a:p>
        </p:txBody>
      </p:sp>
      <p:sp>
        <p:nvSpPr>
          <p:cNvPr id="12" name="TextBox 11"/>
          <p:cNvSpPr txBox="1"/>
          <p:nvPr/>
        </p:nvSpPr>
        <p:spPr>
          <a:xfrm>
            <a:off x="3476428" y="1249860"/>
            <a:ext cx="1857388" cy="584775"/>
          </a:xfrm>
          <a:prstGeom prst="rect">
            <a:avLst/>
          </a:prstGeom>
          <a:noFill/>
        </p:spPr>
        <p:txBody>
          <a:bodyPr wrap="square" rtlCol="0">
            <a:spAutoFit/>
          </a:bodyPr>
          <a:lstStyle/>
          <a:p>
            <a:r>
              <a:rPr lang="en-GB" dirty="0" smtClean="0">
                <a:solidFill>
                  <a:srgbClr val="008080"/>
                </a:solidFill>
              </a:rPr>
              <a:t>2012/13</a:t>
            </a:r>
            <a:endParaRPr lang="en-GB" dirty="0">
              <a:solidFill>
                <a:srgbClr val="008080"/>
              </a:solidFill>
            </a:endParaRPr>
          </a:p>
        </p:txBody>
      </p:sp>
      <p:sp>
        <p:nvSpPr>
          <p:cNvPr id="13" name="Rounded Rectangle 12"/>
          <p:cNvSpPr/>
          <p:nvPr/>
        </p:nvSpPr>
        <p:spPr>
          <a:xfrm>
            <a:off x="6003603" y="2137549"/>
            <a:ext cx="2232248"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£2.70 </a:t>
            </a:r>
            <a:r>
              <a:rPr lang="en-GB" sz="3500" b="1" dirty="0" err="1" smtClean="0">
                <a:ln>
                  <a:solidFill>
                    <a:srgbClr val="000000"/>
                  </a:solidFill>
                </a:ln>
              </a:rPr>
              <a:t>pw</a:t>
            </a:r>
            <a:endParaRPr lang="en-GB" sz="3500" b="1" dirty="0" smtClean="0">
              <a:ln>
                <a:solidFill>
                  <a:srgbClr val="000000"/>
                </a:solidFill>
              </a:ln>
            </a:endParaRPr>
          </a:p>
        </p:txBody>
      </p:sp>
      <p:sp>
        <p:nvSpPr>
          <p:cNvPr id="14" name="Rounded Rectangle 13"/>
          <p:cNvSpPr/>
          <p:nvPr/>
        </p:nvSpPr>
        <p:spPr>
          <a:xfrm>
            <a:off x="6003603" y="2961116"/>
            <a:ext cx="2232248"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£13.55 </a:t>
            </a:r>
            <a:r>
              <a:rPr lang="en-GB" sz="3500" b="1" dirty="0" err="1" smtClean="0">
                <a:ln>
                  <a:solidFill>
                    <a:srgbClr val="000000"/>
                  </a:solidFill>
                </a:ln>
              </a:rPr>
              <a:t>pw</a:t>
            </a:r>
            <a:endParaRPr lang="en-GB" sz="3500" b="1" dirty="0" smtClean="0">
              <a:ln>
                <a:solidFill>
                  <a:srgbClr val="000000"/>
                </a:solidFill>
              </a:ln>
            </a:endParaRPr>
          </a:p>
        </p:txBody>
      </p:sp>
      <p:sp>
        <p:nvSpPr>
          <p:cNvPr id="15" name="Rounded Rectangle 14"/>
          <p:cNvSpPr/>
          <p:nvPr/>
        </p:nvSpPr>
        <p:spPr>
          <a:xfrm>
            <a:off x="6053299" y="3848268"/>
            <a:ext cx="2132856"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9% - 2%</a:t>
            </a:r>
          </a:p>
        </p:txBody>
      </p:sp>
      <p:sp>
        <p:nvSpPr>
          <p:cNvPr id="16" name="Rounded Rectangle 15"/>
          <p:cNvSpPr/>
          <p:nvPr/>
        </p:nvSpPr>
        <p:spPr>
          <a:xfrm>
            <a:off x="6117903" y="4654989"/>
            <a:ext cx="2003648" cy="1154832"/>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£7755 - £41455</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Top)">
                                      <p:cBhvr>
                                        <p:cTn id="7" dur="500"/>
                                        <p:tgtEl>
                                          <p:spTgt spid="7"/>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lide(fromTop)">
                                      <p:cBhvr>
                                        <p:cTn id="10" dur="500"/>
                                        <p:tgtEl>
                                          <p:spTgt spid="8"/>
                                        </p:tgtEl>
                                      </p:cBhvr>
                                    </p:animEffect>
                                  </p:childTnLst>
                                </p:cTn>
                              </p:par>
                              <p:par>
                                <p:cTn id="11" presetID="12" presetClass="entr" presetSubtype="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slide(fromTop)">
                                      <p:cBhvr>
                                        <p:cTn id="13" dur="500"/>
                                        <p:tgtEl>
                                          <p:spTgt spid="10"/>
                                        </p:tgtEl>
                                      </p:cBhvr>
                                    </p:animEffect>
                                  </p:childTnLst>
                                </p:cTn>
                              </p:par>
                              <p:par>
                                <p:cTn id="14" presetID="12" presetClass="entr" presetSubtype="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slide(fromTop)">
                                      <p:cBhvr>
                                        <p:cTn id="16" dur="500"/>
                                        <p:tgtEl>
                                          <p:spTgt spid="11"/>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childTnLst>
                                </p:cTn>
                              </p:par>
                            </p:childTnLst>
                          </p:cTn>
                        </p:par>
                        <p:par>
                          <p:cTn id="24" fill="hold">
                            <p:stCondLst>
                              <p:cond delay="1500"/>
                            </p:stCondLst>
                            <p:childTnLst>
                              <p:par>
                                <p:cTn id="25" presetID="12" presetClass="entr" presetSubtype="1"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slide(fromTop)">
                                      <p:cBhvr>
                                        <p:cTn id="27" dur="500"/>
                                        <p:tgtEl>
                                          <p:spTgt spid="19"/>
                                        </p:tgtEl>
                                      </p:cBhvr>
                                    </p:animEffect>
                                  </p:childTnLst>
                                </p:cTn>
                              </p:par>
                              <p:par>
                                <p:cTn id="28" presetID="12" presetClass="entr" presetSubtype="1"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slide(fromTop)">
                                      <p:cBhvr>
                                        <p:cTn id="30" dur="500"/>
                                        <p:tgtEl>
                                          <p:spTgt spid="20"/>
                                        </p:tgtEl>
                                      </p:cBhvr>
                                    </p:animEffect>
                                  </p:childTnLst>
                                </p:cTn>
                              </p:par>
                              <p:par>
                                <p:cTn id="31" presetID="12" presetClass="entr" presetSubtype="1"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slide(fromTop)">
                                      <p:cBhvr>
                                        <p:cTn id="33" dur="500"/>
                                        <p:tgtEl>
                                          <p:spTgt spid="22"/>
                                        </p:tgtEl>
                                      </p:cBhvr>
                                    </p:animEffect>
                                  </p:childTnLst>
                                </p:cTn>
                              </p:par>
                              <p:par>
                                <p:cTn id="34" presetID="12" presetClass="entr" presetSubtype="1"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slide(fromTop)">
                                      <p:cBhvr>
                                        <p:cTn id="36" dur="500"/>
                                        <p:tgtEl>
                                          <p:spTgt spid="23"/>
                                        </p:tgtEl>
                                      </p:cBhvr>
                                    </p:animEffect>
                                  </p:childTnLst>
                                </p:cTn>
                              </p:par>
                            </p:childTnLst>
                          </p:cTn>
                        </p:par>
                        <p:par>
                          <p:cTn id="37" fill="hold">
                            <p:stCondLst>
                              <p:cond delay="2000"/>
                            </p:stCondLst>
                            <p:childTnLst>
                              <p:par>
                                <p:cTn id="38" presetID="12" presetClass="entr" presetSubtype="1"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slide(fromTop)">
                                      <p:cBhvr>
                                        <p:cTn id="40" dur="500"/>
                                        <p:tgtEl>
                                          <p:spTgt spid="13"/>
                                        </p:tgtEl>
                                      </p:cBhvr>
                                    </p:animEffect>
                                  </p:childTnLst>
                                </p:cTn>
                              </p:par>
                              <p:par>
                                <p:cTn id="41" presetID="12" presetClass="entr" presetSubtype="1"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slide(fromTop)">
                                      <p:cBhvr>
                                        <p:cTn id="43" dur="500"/>
                                        <p:tgtEl>
                                          <p:spTgt spid="14"/>
                                        </p:tgtEl>
                                      </p:cBhvr>
                                    </p:animEffect>
                                  </p:childTnLst>
                                </p:cTn>
                              </p:par>
                              <p:par>
                                <p:cTn id="44" presetID="12" presetClass="entr" presetSubtype="1"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slide(fromTop)">
                                      <p:cBhvr>
                                        <p:cTn id="46" dur="500"/>
                                        <p:tgtEl>
                                          <p:spTgt spid="15"/>
                                        </p:tgtEl>
                                      </p:cBhvr>
                                    </p:animEffect>
                                  </p:childTnLst>
                                </p:cTn>
                              </p:par>
                              <p:par>
                                <p:cTn id="47" presetID="12" presetClass="entr" presetSubtype="1"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slide(fromTop)">
                                      <p:cBhvr>
                                        <p:cTn id="4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10" grpId="0" animBg="1"/>
      <p:bldP spid="11" grpId="0" animBg="1"/>
      <p:bldP spid="19" grpId="0" animBg="1"/>
      <p:bldP spid="20" grpId="0" animBg="1"/>
      <p:bldP spid="22" grpId="0" animBg="1"/>
      <p:bldP spid="23" grpId="0" animBg="1"/>
      <p:bldP spid="12" grpId="0"/>
      <p:bldP spid="13" grpId="0" animBg="1"/>
      <p:bldP spid="14" grpId="0" animBg="1"/>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GB" dirty="0" smtClean="0"/>
              <a:t>Income Tax and National </a:t>
            </a:r>
            <a:br>
              <a:rPr lang="en-GB" dirty="0" smtClean="0"/>
            </a:br>
            <a:r>
              <a:rPr lang="en-GB" dirty="0" smtClean="0"/>
              <a:t>Insurance Impact</a:t>
            </a:r>
            <a:endParaRPr lang="en-US" dirty="0" smtClean="0"/>
          </a:p>
        </p:txBody>
      </p:sp>
      <p:sp>
        <p:nvSpPr>
          <p:cNvPr id="5" name="TextBox 4"/>
          <p:cNvSpPr txBox="1"/>
          <p:nvPr/>
        </p:nvSpPr>
        <p:spPr>
          <a:xfrm>
            <a:off x="6942667" y="2180484"/>
            <a:ext cx="1857388" cy="477054"/>
          </a:xfrm>
          <a:prstGeom prst="rect">
            <a:avLst/>
          </a:prstGeom>
          <a:noFill/>
        </p:spPr>
        <p:txBody>
          <a:bodyPr wrap="square" rtlCol="0">
            <a:spAutoFit/>
          </a:bodyPr>
          <a:lstStyle/>
          <a:p>
            <a:r>
              <a:rPr lang="en-GB" sz="2400" dirty="0" smtClean="0">
                <a:solidFill>
                  <a:srgbClr val="008080"/>
                </a:solidFill>
              </a:rPr>
              <a:t>2014/15</a:t>
            </a:r>
            <a:endParaRPr lang="en-GB" sz="2400" dirty="0">
              <a:solidFill>
                <a:srgbClr val="008080"/>
              </a:solidFill>
            </a:endParaRPr>
          </a:p>
        </p:txBody>
      </p:sp>
      <p:sp>
        <p:nvSpPr>
          <p:cNvPr id="7" name="Rounded Rectangle 6"/>
          <p:cNvSpPr/>
          <p:nvPr/>
        </p:nvSpPr>
        <p:spPr>
          <a:xfrm>
            <a:off x="356237" y="2883066"/>
            <a:ext cx="2071718" cy="500066"/>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400" dirty="0" smtClean="0"/>
              <a:t>£20k</a:t>
            </a:r>
            <a:endParaRPr lang="en-GB" sz="2400" dirty="0"/>
          </a:p>
        </p:txBody>
      </p:sp>
      <p:sp>
        <p:nvSpPr>
          <p:cNvPr id="19" name="TextBox 18"/>
          <p:cNvSpPr txBox="1"/>
          <p:nvPr/>
        </p:nvSpPr>
        <p:spPr>
          <a:xfrm>
            <a:off x="2731549" y="2196856"/>
            <a:ext cx="1857388" cy="461665"/>
          </a:xfrm>
          <a:prstGeom prst="rect">
            <a:avLst/>
          </a:prstGeom>
          <a:noFill/>
        </p:spPr>
        <p:txBody>
          <a:bodyPr wrap="square" rtlCol="0">
            <a:spAutoFit/>
          </a:bodyPr>
          <a:lstStyle/>
          <a:p>
            <a:r>
              <a:rPr lang="en-GB" sz="2400" dirty="0" smtClean="0">
                <a:solidFill>
                  <a:srgbClr val="008080"/>
                </a:solidFill>
              </a:rPr>
              <a:t>2012/13</a:t>
            </a:r>
          </a:p>
        </p:txBody>
      </p:sp>
      <p:sp>
        <p:nvSpPr>
          <p:cNvPr id="26" name="TextBox 25"/>
          <p:cNvSpPr txBox="1"/>
          <p:nvPr/>
        </p:nvSpPr>
        <p:spPr>
          <a:xfrm>
            <a:off x="4865150" y="1925638"/>
            <a:ext cx="1857388" cy="754053"/>
          </a:xfrm>
          <a:prstGeom prst="rect">
            <a:avLst/>
          </a:prstGeom>
          <a:noFill/>
        </p:spPr>
        <p:txBody>
          <a:bodyPr wrap="square" rtlCol="0">
            <a:spAutoFit/>
          </a:bodyPr>
          <a:lstStyle/>
          <a:p>
            <a:endParaRPr lang="en-GB" sz="1800" dirty="0" smtClean="0">
              <a:solidFill>
                <a:srgbClr val="008080"/>
              </a:solidFill>
            </a:endParaRPr>
          </a:p>
          <a:p>
            <a:r>
              <a:rPr lang="en-GB" sz="2400" dirty="0" smtClean="0">
                <a:solidFill>
                  <a:srgbClr val="008080"/>
                </a:solidFill>
              </a:rPr>
              <a:t>2013/14</a:t>
            </a:r>
          </a:p>
        </p:txBody>
      </p:sp>
      <p:sp>
        <p:nvSpPr>
          <p:cNvPr id="31" name="TextBox 30"/>
          <p:cNvSpPr txBox="1"/>
          <p:nvPr/>
        </p:nvSpPr>
        <p:spPr>
          <a:xfrm>
            <a:off x="508637" y="1810590"/>
            <a:ext cx="1857388" cy="830997"/>
          </a:xfrm>
          <a:prstGeom prst="rect">
            <a:avLst/>
          </a:prstGeom>
          <a:noFill/>
        </p:spPr>
        <p:txBody>
          <a:bodyPr wrap="square" rtlCol="0">
            <a:spAutoFit/>
          </a:bodyPr>
          <a:lstStyle/>
          <a:p>
            <a:r>
              <a:rPr lang="en-GB" sz="2400" dirty="0" smtClean="0">
                <a:solidFill>
                  <a:srgbClr val="008080"/>
                </a:solidFill>
              </a:rPr>
              <a:t>Gross Income </a:t>
            </a:r>
            <a:endParaRPr lang="en-GB" sz="2400" dirty="0">
              <a:solidFill>
                <a:srgbClr val="008080"/>
              </a:solidFill>
            </a:endParaRPr>
          </a:p>
        </p:txBody>
      </p:sp>
      <p:sp>
        <p:nvSpPr>
          <p:cNvPr id="33" name="Rounded Rectangle 32"/>
          <p:cNvSpPr/>
          <p:nvPr/>
        </p:nvSpPr>
        <p:spPr>
          <a:xfrm>
            <a:off x="356237" y="3471620"/>
            <a:ext cx="2071718" cy="500066"/>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400" dirty="0" smtClean="0"/>
              <a:t>£50k</a:t>
            </a:r>
            <a:endParaRPr lang="en-GB" sz="2400" dirty="0"/>
          </a:p>
        </p:txBody>
      </p:sp>
      <p:sp>
        <p:nvSpPr>
          <p:cNvPr id="34" name="Rounded Rectangle 33"/>
          <p:cNvSpPr/>
          <p:nvPr/>
        </p:nvSpPr>
        <p:spPr>
          <a:xfrm>
            <a:off x="356237" y="4060174"/>
            <a:ext cx="2071718" cy="500066"/>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400" dirty="0" smtClean="0"/>
              <a:t>£120k</a:t>
            </a:r>
            <a:endParaRPr lang="en-GB" sz="2400" dirty="0"/>
          </a:p>
        </p:txBody>
      </p:sp>
      <p:sp>
        <p:nvSpPr>
          <p:cNvPr id="35" name="Rounded Rectangle 34"/>
          <p:cNvSpPr/>
          <p:nvPr/>
        </p:nvSpPr>
        <p:spPr>
          <a:xfrm>
            <a:off x="356237" y="4648727"/>
            <a:ext cx="2071718" cy="500066"/>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400" dirty="0" smtClean="0"/>
              <a:t>£200k</a:t>
            </a:r>
            <a:endParaRPr lang="en-GB" sz="2400" dirty="0"/>
          </a:p>
        </p:txBody>
      </p:sp>
      <p:sp>
        <p:nvSpPr>
          <p:cNvPr id="43" name="Rounded Rectangle 42"/>
          <p:cNvSpPr/>
          <p:nvPr/>
        </p:nvSpPr>
        <p:spPr>
          <a:xfrm>
            <a:off x="6999859" y="2904969"/>
            <a:ext cx="1731162"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£3,450</a:t>
            </a:r>
          </a:p>
        </p:txBody>
      </p:sp>
      <p:sp>
        <p:nvSpPr>
          <p:cNvPr id="45" name="Rounded Rectangle 44"/>
          <p:cNvSpPr/>
          <p:nvPr/>
        </p:nvSpPr>
        <p:spPr>
          <a:xfrm>
            <a:off x="6987983" y="3496773"/>
            <a:ext cx="1754914"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£13,860</a:t>
            </a:r>
          </a:p>
        </p:txBody>
      </p:sp>
      <p:sp>
        <p:nvSpPr>
          <p:cNvPr id="46" name="Rounded Rectangle 45"/>
          <p:cNvSpPr/>
          <p:nvPr/>
        </p:nvSpPr>
        <p:spPr>
          <a:xfrm>
            <a:off x="6987983" y="4088577"/>
            <a:ext cx="1754914"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£47,260</a:t>
            </a:r>
          </a:p>
        </p:txBody>
      </p:sp>
      <p:sp>
        <p:nvSpPr>
          <p:cNvPr id="47" name="Rounded Rectangle 46"/>
          <p:cNvSpPr/>
          <p:nvPr/>
        </p:nvSpPr>
        <p:spPr>
          <a:xfrm>
            <a:off x="6987983" y="4680380"/>
            <a:ext cx="1754914"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£83,360</a:t>
            </a:r>
          </a:p>
        </p:txBody>
      </p:sp>
      <p:sp>
        <p:nvSpPr>
          <p:cNvPr id="51" name="Rounded Rectangle 50"/>
          <p:cNvSpPr/>
          <p:nvPr/>
        </p:nvSpPr>
        <p:spPr>
          <a:xfrm>
            <a:off x="2760801" y="2887770"/>
            <a:ext cx="1731162"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£3870</a:t>
            </a:r>
          </a:p>
        </p:txBody>
      </p:sp>
      <p:sp>
        <p:nvSpPr>
          <p:cNvPr id="53" name="Rounded Rectangle 52"/>
          <p:cNvSpPr/>
          <p:nvPr/>
        </p:nvSpPr>
        <p:spPr>
          <a:xfrm>
            <a:off x="2748925" y="3479574"/>
            <a:ext cx="1754914"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£14,220</a:t>
            </a:r>
          </a:p>
        </p:txBody>
      </p:sp>
      <p:sp>
        <p:nvSpPr>
          <p:cNvPr id="54" name="Rounded Rectangle 53"/>
          <p:cNvSpPr/>
          <p:nvPr/>
        </p:nvSpPr>
        <p:spPr>
          <a:xfrm>
            <a:off x="2748925" y="4071378"/>
            <a:ext cx="1754914"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£46,870</a:t>
            </a:r>
          </a:p>
        </p:txBody>
      </p:sp>
      <p:sp>
        <p:nvSpPr>
          <p:cNvPr id="55" name="Rounded Rectangle 54"/>
          <p:cNvSpPr/>
          <p:nvPr/>
        </p:nvSpPr>
        <p:spPr>
          <a:xfrm>
            <a:off x="2748925" y="4663181"/>
            <a:ext cx="1754914"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£85,470</a:t>
            </a:r>
          </a:p>
        </p:txBody>
      </p:sp>
      <p:sp>
        <p:nvSpPr>
          <p:cNvPr id="59" name="Rounded Rectangle 58"/>
          <p:cNvSpPr/>
          <p:nvPr/>
        </p:nvSpPr>
        <p:spPr>
          <a:xfrm>
            <a:off x="4868991" y="2887504"/>
            <a:ext cx="1731162"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£3580</a:t>
            </a:r>
          </a:p>
        </p:txBody>
      </p:sp>
      <p:sp>
        <p:nvSpPr>
          <p:cNvPr id="61" name="Rounded Rectangle 60"/>
          <p:cNvSpPr/>
          <p:nvPr/>
        </p:nvSpPr>
        <p:spPr>
          <a:xfrm>
            <a:off x="4857115" y="3479308"/>
            <a:ext cx="1754914"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£14,040</a:t>
            </a:r>
          </a:p>
        </p:txBody>
      </p:sp>
      <p:sp>
        <p:nvSpPr>
          <p:cNvPr id="62" name="Rounded Rectangle 61"/>
          <p:cNvSpPr/>
          <p:nvPr/>
        </p:nvSpPr>
        <p:spPr>
          <a:xfrm>
            <a:off x="4857115" y="4071112"/>
            <a:ext cx="1754914"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£47,210</a:t>
            </a:r>
          </a:p>
        </p:txBody>
      </p:sp>
      <p:sp>
        <p:nvSpPr>
          <p:cNvPr id="63" name="Rounded Rectangle 62"/>
          <p:cNvSpPr/>
          <p:nvPr/>
        </p:nvSpPr>
        <p:spPr>
          <a:xfrm>
            <a:off x="4857115" y="4662915"/>
            <a:ext cx="1754914"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£83,310</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childTnLst>
                                </p:cTn>
                              </p:par>
                            </p:childTnLst>
                          </p:cTn>
                        </p:par>
                        <p:par>
                          <p:cTn id="8" fill="hold">
                            <p:stCondLst>
                              <p:cond delay="1000"/>
                            </p:stCondLst>
                            <p:childTnLst>
                              <p:par>
                                <p:cTn id="9" presetID="1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slide(fromTop)">
                                      <p:cBhvr>
                                        <p:cTn id="11" dur="500"/>
                                        <p:tgtEl>
                                          <p:spTgt spid="7"/>
                                        </p:tgtEl>
                                      </p:cBhvr>
                                    </p:animEffect>
                                  </p:childTnLst>
                                </p:cTn>
                              </p:par>
                              <p:par>
                                <p:cTn id="12" presetID="12" presetClass="entr" presetSubtype="1" fill="hold" grpId="0" nodeType="with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slide(fromTop)">
                                      <p:cBhvr>
                                        <p:cTn id="14" dur="500"/>
                                        <p:tgtEl>
                                          <p:spTgt spid="33"/>
                                        </p:tgtEl>
                                      </p:cBhvr>
                                    </p:animEffect>
                                  </p:childTnLst>
                                </p:cTn>
                              </p:par>
                              <p:par>
                                <p:cTn id="15" presetID="12" presetClass="entr" presetSubtype="1"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slide(fromTop)">
                                      <p:cBhvr>
                                        <p:cTn id="17" dur="500"/>
                                        <p:tgtEl>
                                          <p:spTgt spid="34"/>
                                        </p:tgtEl>
                                      </p:cBhvr>
                                    </p:animEffect>
                                  </p:childTnLst>
                                </p:cTn>
                              </p:par>
                              <p:par>
                                <p:cTn id="18" presetID="12" presetClass="entr" presetSubtype="1" fill="hold" grpId="0"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slide(fromTop)">
                                      <p:cBhvr>
                                        <p:cTn id="20" dur="500"/>
                                        <p:tgtEl>
                                          <p:spTgt spid="35"/>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1000"/>
                                        <p:tgtEl>
                                          <p:spTgt spid="26"/>
                                        </p:tgtEl>
                                      </p:cBhvr>
                                    </p:animEffect>
                                  </p:childTnLst>
                                </p:cTn>
                              </p:par>
                            </p:childTnLst>
                          </p:cTn>
                        </p:par>
                        <p:par>
                          <p:cTn id="31" fill="hold">
                            <p:stCondLst>
                              <p:cond delay="2500"/>
                            </p:stCondLst>
                            <p:childTnLst>
                              <p:par>
                                <p:cTn id="32" presetID="12" presetClass="entr" presetSubtype="1" fill="hold" grpId="0" nodeType="after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slide(fromTop)">
                                      <p:cBhvr>
                                        <p:cTn id="34" dur="500"/>
                                        <p:tgtEl>
                                          <p:spTgt spid="51"/>
                                        </p:tgtEl>
                                      </p:cBhvr>
                                    </p:animEffect>
                                  </p:childTnLst>
                                </p:cTn>
                              </p:par>
                              <p:par>
                                <p:cTn id="35" presetID="12" presetClass="entr" presetSubtype="1" fill="hold" grpId="0" nodeType="with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slide(fromTop)">
                                      <p:cBhvr>
                                        <p:cTn id="37" dur="500"/>
                                        <p:tgtEl>
                                          <p:spTgt spid="53"/>
                                        </p:tgtEl>
                                      </p:cBhvr>
                                    </p:animEffect>
                                  </p:childTnLst>
                                </p:cTn>
                              </p:par>
                              <p:par>
                                <p:cTn id="38" presetID="12" presetClass="entr" presetSubtype="1" fill="hold" grpId="0" nodeType="with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slide(fromTop)">
                                      <p:cBhvr>
                                        <p:cTn id="40" dur="500"/>
                                        <p:tgtEl>
                                          <p:spTgt spid="54"/>
                                        </p:tgtEl>
                                      </p:cBhvr>
                                    </p:animEffect>
                                  </p:childTnLst>
                                </p:cTn>
                              </p:par>
                              <p:par>
                                <p:cTn id="41" presetID="12" presetClass="entr" presetSubtype="1" fill="hold" grpId="0" nodeType="with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slide(fromTop)">
                                      <p:cBhvr>
                                        <p:cTn id="43" dur="500"/>
                                        <p:tgtEl>
                                          <p:spTgt spid="55"/>
                                        </p:tgtEl>
                                      </p:cBhvr>
                                    </p:animEffect>
                                  </p:childTnLst>
                                </p:cTn>
                              </p:par>
                            </p:childTnLst>
                          </p:cTn>
                        </p:par>
                        <p:par>
                          <p:cTn id="44" fill="hold">
                            <p:stCondLst>
                              <p:cond delay="3000"/>
                            </p:stCondLst>
                            <p:childTnLst>
                              <p:par>
                                <p:cTn id="45" presetID="12" presetClass="entr" presetSubtype="1" fill="hold" grpId="0" nodeType="afterEffect">
                                  <p:stCondLst>
                                    <p:cond delay="0"/>
                                  </p:stCondLst>
                                  <p:childTnLst>
                                    <p:set>
                                      <p:cBhvr>
                                        <p:cTn id="46" dur="1" fill="hold">
                                          <p:stCondLst>
                                            <p:cond delay="0"/>
                                          </p:stCondLst>
                                        </p:cTn>
                                        <p:tgtEl>
                                          <p:spTgt spid="59"/>
                                        </p:tgtEl>
                                        <p:attrNameLst>
                                          <p:attrName>style.visibility</p:attrName>
                                        </p:attrNameLst>
                                      </p:cBhvr>
                                      <p:to>
                                        <p:strVal val="visible"/>
                                      </p:to>
                                    </p:set>
                                    <p:animEffect transition="in" filter="slide(fromTop)">
                                      <p:cBhvr>
                                        <p:cTn id="47" dur="500"/>
                                        <p:tgtEl>
                                          <p:spTgt spid="59"/>
                                        </p:tgtEl>
                                      </p:cBhvr>
                                    </p:animEffect>
                                  </p:childTnLst>
                                </p:cTn>
                              </p:par>
                              <p:par>
                                <p:cTn id="48" presetID="12" presetClass="entr" presetSubtype="1" fill="hold" grpId="0" nodeType="with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slide(fromTop)">
                                      <p:cBhvr>
                                        <p:cTn id="50" dur="500"/>
                                        <p:tgtEl>
                                          <p:spTgt spid="61"/>
                                        </p:tgtEl>
                                      </p:cBhvr>
                                    </p:animEffect>
                                  </p:childTnLst>
                                </p:cTn>
                              </p:par>
                              <p:par>
                                <p:cTn id="51" presetID="12" presetClass="entr" presetSubtype="1" fill="hold" grpId="0" nodeType="withEffect">
                                  <p:stCondLst>
                                    <p:cond delay="0"/>
                                  </p:stCondLst>
                                  <p:childTnLst>
                                    <p:set>
                                      <p:cBhvr>
                                        <p:cTn id="52" dur="1" fill="hold">
                                          <p:stCondLst>
                                            <p:cond delay="0"/>
                                          </p:stCondLst>
                                        </p:cTn>
                                        <p:tgtEl>
                                          <p:spTgt spid="62"/>
                                        </p:tgtEl>
                                        <p:attrNameLst>
                                          <p:attrName>style.visibility</p:attrName>
                                        </p:attrNameLst>
                                      </p:cBhvr>
                                      <p:to>
                                        <p:strVal val="visible"/>
                                      </p:to>
                                    </p:set>
                                    <p:animEffect transition="in" filter="slide(fromTop)">
                                      <p:cBhvr>
                                        <p:cTn id="53" dur="500"/>
                                        <p:tgtEl>
                                          <p:spTgt spid="62"/>
                                        </p:tgtEl>
                                      </p:cBhvr>
                                    </p:animEffect>
                                  </p:childTnLst>
                                </p:cTn>
                              </p:par>
                              <p:par>
                                <p:cTn id="54" presetID="12" presetClass="entr" presetSubtype="1" fill="hold" grpId="0" nodeType="withEffect">
                                  <p:stCondLst>
                                    <p:cond delay="0"/>
                                  </p:stCondLst>
                                  <p:childTnLst>
                                    <p:set>
                                      <p:cBhvr>
                                        <p:cTn id="55" dur="1" fill="hold">
                                          <p:stCondLst>
                                            <p:cond delay="0"/>
                                          </p:stCondLst>
                                        </p:cTn>
                                        <p:tgtEl>
                                          <p:spTgt spid="63"/>
                                        </p:tgtEl>
                                        <p:attrNameLst>
                                          <p:attrName>style.visibility</p:attrName>
                                        </p:attrNameLst>
                                      </p:cBhvr>
                                      <p:to>
                                        <p:strVal val="visible"/>
                                      </p:to>
                                    </p:set>
                                    <p:animEffect transition="in" filter="slide(fromTop)">
                                      <p:cBhvr>
                                        <p:cTn id="56" dur="500"/>
                                        <p:tgtEl>
                                          <p:spTgt spid="63"/>
                                        </p:tgtEl>
                                      </p:cBhvr>
                                    </p:animEffect>
                                  </p:childTnLst>
                                </p:cTn>
                              </p:par>
                            </p:childTnLst>
                          </p:cTn>
                        </p:par>
                        <p:par>
                          <p:cTn id="57" fill="hold">
                            <p:stCondLst>
                              <p:cond delay="3500"/>
                            </p:stCondLst>
                            <p:childTnLst>
                              <p:par>
                                <p:cTn id="58" presetID="12" presetClass="entr" presetSubtype="1" fill="hold" grpId="0" nodeType="afterEffect">
                                  <p:stCondLst>
                                    <p:cond delay="0"/>
                                  </p:stCondLst>
                                  <p:childTnLst>
                                    <p:set>
                                      <p:cBhvr>
                                        <p:cTn id="59" dur="1" fill="hold">
                                          <p:stCondLst>
                                            <p:cond delay="0"/>
                                          </p:stCondLst>
                                        </p:cTn>
                                        <p:tgtEl>
                                          <p:spTgt spid="43"/>
                                        </p:tgtEl>
                                        <p:attrNameLst>
                                          <p:attrName>style.visibility</p:attrName>
                                        </p:attrNameLst>
                                      </p:cBhvr>
                                      <p:to>
                                        <p:strVal val="visible"/>
                                      </p:to>
                                    </p:set>
                                    <p:animEffect transition="in" filter="slide(fromTop)">
                                      <p:cBhvr>
                                        <p:cTn id="60" dur="500"/>
                                        <p:tgtEl>
                                          <p:spTgt spid="43"/>
                                        </p:tgtEl>
                                      </p:cBhvr>
                                    </p:animEffect>
                                  </p:childTnLst>
                                </p:cTn>
                              </p:par>
                              <p:par>
                                <p:cTn id="61" presetID="12" presetClass="entr" presetSubtype="1" fill="hold" grpId="0" nodeType="with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slide(fromTop)">
                                      <p:cBhvr>
                                        <p:cTn id="63" dur="500"/>
                                        <p:tgtEl>
                                          <p:spTgt spid="45"/>
                                        </p:tgtEl>
                                      </p:cBhvr>
                                    </p:animEffect>
                                  </p:childTnLst>
                                </p:cTn>
                              </p:par>
                              <p:par>
                                <p:cTn id="64" presetID="12" presetClass="entr" presetSubtype="1" fill="hold" grpId="0" nodeType="withEffect">
                                  <p:stCondLst>
                                    <p:cond delay="0"/>
                                  </p:stCondLst>
                                  <p:childTnLst>
                                    <p:set>
                                      <p:cBhvr>
                                        <p:cTn id="65" dur="1" fill="hold">
                                          <p:stCondLst>
                                            <p:cond delay="0"/>
                                          </p:stCondLst>
                                        </p:cTn>
                                        <p:tgtEl>
                                          <p:spTgt spid="46"/>
                                        </p:tgtEl>
                                        <p:attrNameLst>
                                          <p:attrName>style.visibility</p:attrName>
                                        </p:attrNameLst>
                                      </p:cBhvr>
                                      <p:to>
                                        <p:strVal val="visible"/>
                                      </p:to>
                                    </p:set>
                                    <p:animEffect transition="in" filter="slide(fromTop)">
                                      <p:cBhvr>
                                        <p:cTn id="66" dur="500"/>
                                        <p:tgtEl>
                                          <p:spTgt spid="46"/>
                                        </p:tgtEl>
                                      </p:cBhvr>
                                    </p:animEffect>
                                  </p:childTnLst>
                                </p:cTn>
                              </p:par>
                              <p:par>
                                <p:cTn id="67" presetID="12" presetClass="entr" presetSubtype="1" fill="hold" grpId="0" nodeType="withEffect">
                                  <p:stCondLst>
                                    <p:cond delay="0"/>
                                  </p:stCondLst>
                                  <p:childTnLst>
                                    <p:set>
                                      <p:cBhvr>
                                        <p:cTn id="68" dur="1" fill="hold">
                                          <p:stCondLst>
                                            <p:cond delay="0"/>
                                          </p:stCondLst>
                                        </p:cTn>
                                        <p:tgtEl>
                                          <p:spTgt spid="47"/>
                                        </p:tgtEl>
                                        <p:attrNameLst>
                                          <p:attrName>style.visibility</p:attrName>
                                        </p:attrNameLst>
                                      </p:cBhvr>
                                      <p:to>
                                        <p:strVal val="visible"/>
                                      </p:to>
                                    </p:set>
                                    <p:animEffect transition="in" filter="slide(fromTop)">
                                      <p:cBhvr>
                                        <p:cTn id="6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9" grpId="0"/>
      <p:bldP spid="26" grpId="0"/>
      <p:bldP spid="31" grpId="0"/>
      <p:bldP spid="33" grpId="0" animBg="1"/>
      <p:bldP spid="34" grpId="0" animBg="1"/>
      <p:bldP spid="35" grpId="0" animBg="1"/>
      <p:bldP spid="43" grpId="0" animBg="1"/>
      <p:bldP spid="45" grpId="0" animBg="1"/>
      <p:bldP spid="46" grpId="0" animBg="1"/>
      <p:bldP spid="47" grpId="0" animBg="1"/>
      <p:bldP spid="51" grpId="0" animBg="1"/>
      <p:bldP spid="53" grpId="0" animBg="1"/>
      <p:bldP spid="54" grpId="0" animBg="1"/>
      <p:bldP spid="55" grpId="0" animBg="1"/>
      <p:bldP spid="59" grpId="0" animBg="1"/>
      <p:bldP spid="61" grpId="0" animBg="1"/>
      <p:bldP spid="62" grpId="0" animBg="1"/>
      <p:bldP spid="6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Child Benefit Claim Form.jpg"/>
          <p:cNvPicPr>
            <a:picLocks noChangeAspect="1"/>
          </p:cNvPicPr>
          <p:nvPr/>
        </p:nvPicPr>
        <p:blipFill>
          <a:blip r:embed="rId3"/>
          <a:stretch>
            <a:fillRect/>
          </a:stretch>
        </p:blipFill>
        <p:spPr>
          <a:xfrm>
            <a:off x="2879720" y="1405265"/>
            <a:ext cx="3419480" cy="5006300"/>
          </a:xfrm>
          <a:prstGeom prst="rect">
            <a:avLst/>
          </a:prstGeom>
          <a:ln>
            <a:solidFill>
              <a:schemeClr val="bg1">
                <a:lumMod val="65000"/>
              </a:schemeClr>
            </a:solidFill>
          </a:ln>
          <a:effectLst>
            <a:outerShdw blurRad="50800" dist="38100" dir="2700000">
              <a:srgbClr val="000000">
                <a:alpha val="43000"/>
              </a:srgbClr>
            </a:outerShdw>
          </a:effectLst>
        </p:spPr>
      </p:pic>
      <p:sp>
        <p:nvSpPr>
          <p:cNvPr id="40962" name="Rectangle 2"/>
          <p:cNvSpPr>
            <a:spLocks noGrp="1" noChangeArrowheads="1"/>
          </p:cNvSpPr>
          <p:nvPr>
            <p:ph type="title"/>
          </p:nvPr>
        </p:nvSpPr>
        <p:spPr/>
        <p:txBody>
          <a:bodyPr/>
          <a:lstStyle/>
          <a:p>
            <a:r>
              <a:rPr lang="en-GB" dirty="0" smtClean="0"/>
              <a:t>Child Benefit Charge</a:t>
            </a:r>
            <a:endParaRPr lang="en-US" dirty="0" smtClean="0"/>
          </a:p>
        </p:txBody>
      </p:sp>
      <p:sp>
        <p:nvSpPr>
          <p:cNvPr id="7" name="Rounded Rectangle 6"/>
          <p:cNvSpPr/>
          <p:nvPr/>
        </p:nvSpPr>
        <p:spPr>
          <a:xfrm>
            <a:off x="693133" y="4666666"/>
            <a:ext cx="7799010" cy="500066"/>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t>Partner or Taxpayer Earning &gt;£50,000</a:t>
            </a:r>
            <a:endParaRPr lang="en-GB" sz="2400" dirty="0"/>
          </a:p>
        </p:txBody>
      </p:sp>
      <p:sp>
        <p:nvSpPr>
          <p:cNvPr id="8" name="Rounded Rectangle 7"/>
          <p:cNvSpPr/>
          <p:nvPr/>
        </p:nvSpPr>
        <p:spPr>
          <a:xfrm>
            <a:off x="693133" y="5459804"/>
            <a:ext cx="7799010" cy="500066"/>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t>1% of Benefit Charged for every £100 &gt; £50,000</a:t>
            </a:r>
            <a:endParaRPr lang="en-GB" sz="2400" dirty="0"/>
          </a:p>
        </p:txBody>
      </p:sp>
      <p:pic>
        <p:nvPicPr>
          <p:cNvPr id="32" name="Picture 31" descr="blank calender.png"/>
          <p:cNvPicPr>
            <a:picLocks noChangeAspect="1"/>
          </p:cNvPicPr>
          <p:nvPr/>
        </p:nvPicPr>
        <p:blipFill>
          <a:blip r:embed="rId4"/>
          <a:stretch>
            <a:fillRect/>
          </a:stretch>
        </p:blipFill>
        <p:spPr>
          <a:xfrm>
            <a:off x="2897611" y="1447794"/>
            <a:ext cx="3313854" cy="2895600"/>
          </a:xfrm>
          <a:prstGeom prst="rect">
            <a:avLst/>
          </a:prstGeom>
        </p:spPr>
      </p:pic>
      <p:pic>
        <p:nvPicPr>
          <p:cNvPr id="33" name="Picture 32" descr="calander page edit.png"/>
          <p:cNvPicPr>
            <a:picLocks noChangeAspect="1"/>
          </p:cNvPicPr>
          <p:nvPr/>
        </p:nvPicPr>
        <p:blipFill>
          <a:blip r:embed="rId5"/>
          <a:srcRect b="24126"/>
          <a:stretch>
            <a:fillRect/>
          </a:stretch>
        </p:blipFill>
        <p:spPr>
          <a:xfrm>
            <a:off x="2856724" y="1468969"/>
            <a:ext cx="3302498" cy="2191256"/>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31"/>
                                        </p:tgtEl>
                                        <p:attrNameLst>
                                          <p:attrName>style.opacity</p:attrName>
                                        </p:attrNameLst>
                                      </p:cBhvr>
                                      <p:to>
                                        <p:strVal val="0.5"/>
                                      </p:to>
                                    </p:set>
                                    <p:animEffect filter="image" prLst="opacity: 0.5">
                                      <p:cBhvr rctx="IE">
                                        <p:cTn id="7" dur="indefinite"/>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par>
                          <p:cTn id="15" fill="hold">
                            <p:stCondLst>
                              <p:cond delay="1000"/>
                            </p:stCondLst>
                            <p:childTnLst>
                              <p:par>
                                <p:cTn id="16" presetID="12" presetClass="entr" presetSubtype="1"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lide(fromTop)">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slide(fromTop)">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GB" dirty="0" smtClean="0"/>
              <a:t>Child Benefit Charge</a:t>
            </a:r>
            <a:endParaRPr lang="en-US" dirty="0" smtClean="0"/>
          </a:p>
        </p:txBody>
      </p:sp>
      <p:sp>
        <p:nvSpPr>
          <p:cNvPr id="31" name="Rounded Rectangle 30"/>
          <p:cNvSpPr/>
          <p:nvPr/>
        </p:nvSpPr>
        <p:spPr>
          <a:xfrm>
            <a:off x="693133" y="2141087"/>
            <a:ext cx="7799010" cy="500066"/>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t>Married Couple Living Together</a:t>
            </a:r>
            <a:endParaRPr lang="en-GB" sz="2400" dirty="0"/>
          </a:p>
        </p:txBody>
      </p:sp>
      <p:sp>
        <p:nvSpPr>
          <p:cNvPr id="32" name="Rounded Rectangle 31"/>
          <p:cNvSpPr/>
          <p:nvPr/>
        </p:nvSpPr>
        <p:spPr>
          <a:xfrm>
            <a:off x="693133" y="2749328"/>
            <a:ext cx="7799010" cy="500066"/>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t>Civil Partners Living Together</a:t>
            </a:r>
          </a:p>
        </p:txBody>
      </p:sp>
      <p:sp>
        <p:nvSpPr>
          <p:cNvPr id="33" name="Rounded Rectangle 32"/>
          <p:cNvSpPr/>
          <p:nvPr/>
        </p:nvSpPr>
        <p:spPr>
          <a:xfrm>
            <a:off x="693133" y="3357568"/>
            <a:ext cx="7799010" cy="500066"/>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t>Couples of Either Sex Living Together</a:t>
            </a:r>
          </a:p>
        </p:txBody>
      </p:sp>
      <p:sp>
        <p:nvSpPr>
          <p:cNvPr id="35" name="Rounded Rectangle 34"/>
          <p:cNvSpPr/>
          <p:nvPr/>
        </p:nvSpPr>
        <p:spPr>
          <a:xfrm>
            <a:off x="691637" y="1432115"/>
            <a:ext cx="1814495"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Partner</a:t>
            </a:r>
          </a:p>
        </p:txBody>
      </p:sp>
      <p:sp>
        <p:nvSpPr>
          <p:cNvPr id="36" name="Rounded Rectangle 35"/>
          <p:cNvSpPr/>
          <p:nvPr/>
        </p:nvSpPr>
        <p:spPr>
          <a:xfrm>
            <a:off x="659267" y="4802793"/>
            <a:ext cx="3286200" cy="500066"/>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t>Total Income Less</a:t>
            </a:r>
          </a:p>
        </p:txBody>
      </p:sp>
      <p:sp>
        <p:nvSpPr>
          <p:cNvPr id="37" name="Rounded Rectangle 36"/>
          <p:cNvSpPr/>
          <p:nvPr/>
        </p:nvSpPr>
        <p:spPr>
          <a:xfrm>
            <a:off x="4529673" y="4801432"/>
            <a:ext cx="3412144" cy="500066"/>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t>Losses</a:t>
            </a:r>
          </a:p>
        </p:txBody>
      </p:sp>
      <p:sp>
        <p:nvSpPr>
          <p:cNvPr id="38" name="Rounded Rectangle 37"/>
          <p:cNvSpPr/>
          <p:nvPr/>
        </p:nvSpPr>
        <p:spPr>
          <a:xfrm>
            <a:off x="4529673" y="5409672"/>
            <a:ext cx="3412144" cy="500066"/>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t>Pension Contributions</a:t>
            </a:r>
            <a:endParaRPr lang="en-GB" sz="2400" dirty="0"/>
          </a:p>
        </p:txBody>
      </p:sp>
      <p:sp>
        <p:nvSpPr>
          <p:cNvPr id="39" name="Rounded Rectangle 38"/>
          <p:cNvSpPr/>
          <p:nvPr/>
        </p:nvSpPr>
        <p:spPr>
          <a:xfrm>
            <a:off x="657771" y="4144620"/>
            <a:ext cx="1814495"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Income</a:t>
            </a:r>
          </a:p>
        </p:txBody>
      </p:sp>
      <p:sp>
        <p:nvSpPr>
          <p:cNvPr id="40" name="Rounded Rectangle 39"/>
          <p:cNvSpPr/>
          <p:nvPr/>
        </p:nvSpPr>
        <p:spPr>
          <a:xfrm>
            <a:off x="4529673" y="6053140"/>
            <a:ext cx="3412144" cy="500066"/>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t>Gift Aid</a:t>
            </a:r>
            <a:endParaRPr lang="en-GB" sz="2400"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par>
                          <p:cTn id="8" fill="hold">
                            <p:stCondLst>
                              <p:cond delay="500"/>
                            </p:stCondLst>
                            <p:childTnLst>
                              <p:par>
                                <p:cTn id="9" presetID="12" presetClass="entr" presetSubtype="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slide(fromTop)">
                                      <p:cBhvr>
                                        <p:cTn id="11" dur="500"/>
                                        <p:tgtEl>
                                          <p:spTgt spid="31"/>
                                        </p:tgtEl>
                                      </p:cBhvr>
                                    </p:animEffect>
                                  </p:childTnLst>
                                </p:cTn>
                              </p:par>
                            </p:childTnLst>
                          </p:cTn>
                        </p:par>
                        <p:par>
                          <p:cTn id="12" fill="hold">
                            <p:stCondLst>
                              <p:cond delay="1000"/>
                            </p:stCondLst>
                            <p:childTnLst>
                              <p:par>
                                <p:cTn id="13" presetID="12" presetClass="entr" presetSubtype="1" fill="hold" grpId="0"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slide(fromTop)">
                                      <p:cBhvr>
                                        <p:cTn id="15" dur="500"/>
                                        <p:tgtEl>
                                          <p:spTgt spid="32"/>
                                        </p:tgtEl>
                                      </p:cBhvr>
                                    </p:animEffect>
                                  </p:childTnLst>
                                </p:cTn>
                              </p:par>
                            </p:childTnLst>
                          </p:cTn>
                        </p:par>
                        <p:par>
                          <p:cTn id="16" fill="hold">
                            <p:stCondLst>
                              <p:cond delay="1500"/>
                            </p:stCondLst>
                            <p:childTnLst>
                              <p:par>
                                <p:cTn id="17" presetID="12" presetClass="entr" presetSubtype="1" fill="hold" grpId="0"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slide(fromTop)">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childTnLst>
                                </p:cTn>
                              </p:par>
                            </p:childTnLst>
                          </p:cTn>
                        </p:par>
                        <p:par>
                          <p:cTn id="25" fill="hold">
                            <p:stCondLst>
                              <p:cond delay="500"/>
                            </p:stCondLst>
                            <p:childTnLst>
                              <p:par>
                                <p:cTn id="26" presetID="12" presetClass="entr" presetSubtype="1" fill="hold" grpId="0" nodeType="after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slide(fromTop)">
                                      <p:cBhvr>
                                        <p:cTn id="28" dur="500"/>
                                        <p:tgtEl>
                                          <p:spTgt spid="36"/>
                                        </p:tgtEl>
                                      </p:cBhvr>
                                    </p:animEffect>
                                  </p:childTnLst>
                                </p:cTn>
                              </p:par>
                            </p:childTnLst>
                          </p:cTn>
                        </p:par>
                        <p:par>
                          <p:cTn id="29" fill="hold">
                            <p:stCondLst>
                              <p:cond delay="1000"/>
                            </p:stCondLst>
                            <p:childTnLst>
                              <p:par>
                                <p:cTn id="30" presetID="12" presetClass="entr" presetSubtype="1"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slide(fromTop)">
                                      <p:cBhvr>
                                        <p:cTn id="32" dur="500"/>
                                        <p:tgtEl>
                                          <p:spTgt spid="37"/>
                                        </p:tgtEl>
                                      </p:cBhvr>
                                    </p:animEffect>
                                  </p:childTnLst>
                                </p:cTn>
                              </p:par>
                            </p:childTnLst>
                          </p:cTn>
                        </p:par>
                        <p:par>
                          <p:cTn id="33" fill="hold">
                            <p:stCondLst>
                              <p:cond delay="1500"/>
                            </p:stCondLst>
                            <p:childTnLst>
                              <p:par>
                                <p:cTn id="34" presetID="12" presetClass="entr" presetSubtype="1" fill="hold" grpId="0" nodeType="after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slide(fromTop)">
                                      <p:cBhvr>
                                        <p:cTn id="36" dur="500"/>
                                        <p:tgtEl>
                                          <p:spTgt spid="38"/>
                                        </p:tgtEl>
                                      </p:cBhvr>
                                    </p:animEffect>
                                  </p:childTnLst>
                                </p:cTn>
                              </p:par>
                            </p:childTnLst>
                          </p:cTn>
                        </p:par>
                        <p:par>
                          <p:cTn id="37" fill="hold">
                            <p:stCondLst>
                              <p:cond delay="2000"/>
                            </p:stCondLst>
                            <p:childTnLst>
                              <p:par>
                                <p:cTn id="38" presetID="12" presetClass="entr" presetSubtype="1" fill="hold" grpId="0" nodeType="after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slide(fromTop)">
                                      <p:cBhvr>
                                        <p:cTn id="4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5" grpId="0" animBg="1"/>
      <p:bldP spid="36" grpId="0" animBg="1"/>
      <p:bldP spid="37" grpId="0" animBg="1"/>
      <p:bldP spid="38" grpId="0" animBg="1"/>
      <p:bldP spid="39" grpId="0" animBg="1"/>
      <p:bldP spid="4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children2.gif"/>
          <p:cNvPicPr>
            <a:picLocks noChangeAspect="1"/>
          </p:cNvPicPr>
          <p:nvPr/>
        </p:nvPicPr>
        <p:blipFill>
          <a:blip r:embed="rId3">
            <a:clrChange>
              <a:clrFrom>
                <a:srgbClr val="FFFFFF"/>
              </a:clrFrom>
              <a:clrTo>
                <a:srgbClr val="FFFFFF">
                  <a:alpha val="0"/>
                </a:srgbClr>
              </a:clrTo>
            </a:clrChange>
          </a:blip>
          <a:stretch>
            <a:fillRect/>
          </a:stretch>
        </p:blipFill>
        <p:spPr>
          <a:xfrm>
            <a:off x="2831836" y="1306710"/>
            <a:ext cx="3521604" cy="2729244"/>
          </a:xfrm>
          <a:prstGeom prst="rect">
            <a:avLst/>
          </a:prstGeom>
        </p:spPr>
      </p:pic>
      <p:sp>
        <p:nvSpPr>
          <p:cNvPr id="40962" name="Rectangle 2"/>
          <p:cNvSpPr>
            <a:spLocks noGrp="1" noChangeArrowheads="1"/>
          </p:cNvSpPr>
          <p:nvPr>
            <p:ph type="title"/>
          </p:nvPr>
        </p:nvSpPr>
        <p:spPr/>
        <p:txBody>
          <a:bodyPr/>
          <a:lstStyle/>
          <a:p>
            <a:r>
              <a:rPr lang="en-GB" dirty="0" smtClean="0"/>
              <a:t>Child Benefit Charge</a:t>
            </a:r>
            <a:endParaRPr lang="en-US" dirty="0" smtClean="0"/>
          </a:p>
        </p:txBody>
      </p:sp>
      <p:sp>
        <p:nvSpPr>
          <p:cNvPr id="6" name="Rounded Rectangle 5"/>
          <p:cNvSpPr/>
          <p:nvPr/>
        </p:nvSpPr>
        <p:spPr>
          <a:xfrm>
            <a:off x="3556779" y="2597228"/>
            <a:ext cx="2071718" cy="1365171"/>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t>2 Children =</a:t>
            </a:r>
          </a:p>
          <a:p>
            <a:r>
              <a:rPr lang="en-GB" sz="2400" dirty="0" smtClean="0"/>
              <a:t>Benefit</a:t>
            </a:r>
          </a:p>
          <a:p>
            <a:r>
              <a:rPr lang="en-GB" sz="2400" dirty="0" smtClean="0"/>
              <a:t>£1752</a:t>
            </a:r>
            <a:endParaRPr lang="en-GB" sz="2400" dirty="0"/>
          </a:p>
        </p:txBody>
      </p:sp>
      <p:sp>
        <p:nvSpPr>
          <p:cNvPr id="7" name="Rounded Rectangle 6"/>
          <p:cNvSpPr/>
          <p:nvPr/>
        </p:nvSpPr>
        <p:spPr>
          <a:xfrm>
            <a:off x="1901668" y="4155495"/>
            <a:ext cx="2071718" cy="500066"/>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400" dirty="0" smtClean="0"/>
              <a:t>Income</a:t>
            </a:r>
          </a:p>
        </p:txBody>
      </p:sp>
      <p:sp>
        <p:nvSpPr>
          <p:cNvPr id="8" name="Rounded Rectangle 7"/>
          <p:cNvSpPr/>
          <p:nvPr/>
        </p:nvSpPr>
        <p:spPr>
          <a:xfrm>
            <a:off x="1884734" y="4796235"/>
            <a:ext cx="2071718" cy="500066"/>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400" dirty="0" smtClean="0"/>
              <a:t>Charge</a:t>
            </a:r>
          </a:p>
        </p:txBody>
      </p:sp>
      <p:sp>
        <p:nvSpPr>
          <p:cNvPr id="10" name="Rounded Rectangle 9"/>
          <p:cNvSpPr/>
          <p:nvPr/>
        </p:nvSpPr>
        <p:spPr>
          <a:xfrm>
            <a:off x="4948772" y="4175319"/>
            <a:ext cx="1985951"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2700" b="1" dirty="0" smtClean="0">
                <a:ln>
                  <a:solidFill>
                    <a:srgbClr val="000000"/>
                  </a:solidFill>
                </a:ln>
              </a:rPr>
              <a:t>£54,000</a:t>
            </a:r>
            <a:endParaRPr lang="en-GB" sz="2700" b="1" dirty="0">
              <a:ln>
                <a:solidFill>
                  <a:srgbClr val="000000"/>
                </a:solidFill>
              </a:ln>
            </a:endParaRPr>
          </a:p>
        </p:txBody>
      </p:sp>
      <p:sp>
        <p:nvSpPr>
          <p:cNvPr id="11" name="Rounded Rectangle 10"/>
          <p:cNvSpPr/>
          <p:nvPr/>
        </p:nvSpPr>
        <p:spPr>
          <a:xfrm>
            <a:off x="4945051" y="5428784"/>
            <a:ext cx="1993392"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2700" b="1" dirty="0" smtClean="0">
                <a:ln>
                  <a:solidFill>
                    <a:srgbClr val="000000"/>
                  </a:solidFill>
                </a:ln>
              </a:rPr>
              <a:t>=£700.80</a:t>
            </a:r>
            <a:endParaRPr lang="en-GB" sz="2700" b="1" dirty="0">
              <a:ln>
                <a:solidFill>
                  <a:srgbClr val="000000"/>
                </a:solidFill>
              </a:ln>
            </a:endParaRPr>
          </a:p>
        </p:txBody>
      </p:sp>
      <p:sp>
        <p:nvSpPr>
          <p:cNvPr id="13" name="Rounded Rectangle 12"/>
          <p:cNvSpPr/>
          <p:nvPr/>
        </p:nvSpPr>
        <p:spPr>
          <a:xfrm>
            <a:off x="4945051" y="4810518"/>
            <a:ext cx="1993392"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2700" b="1" dirty="0" smtClean="0">
                <a:ln>
                  <a:solidFill>
                    <a:srgbClr val="000000"/>
                  </a:solidFill>
                </a:ln>
              </a:rPr>
              <a:t>£17.52 </a:t>
            </a:r>
            <a:r>
              <a:rPr lang="en-GB" sz="2700" b="1" dirty="0" err="1" smtClean="0">
                <a:ln>
                  <a:solidFill>
                    <a:srgbClr val="000000"/>
                  </a:solidFill>
                </a:ln>
              </a:rPr>
              <a:t>x</a:t>
            </a:r>
            <a:r>
              <a:rPr lang="en-GB" sz="2700" b="1" dirty="0" smtClean="0">
                <a:ln>
                  <a:solidFill>
                    <a:srgbClr val="000000"/>
                  </a:solidFill>
                </a:ln>
              </a:rPr>
              <a:t> 40</a:t>
            </a:r>
            <a:endParaRPr lang="en-GB" sz="2700" b="1" dirty="0">
              <a:ln>
                <a:solidFill>
                  <a:srgbClr val="000000"/>
                </a:solidFill>
              </a:ln>
            </a:endParaRPr>
          </a:p>
        </p:txBody>
      </p:sp>
      <p:sp>
        <p:nvSpPr>
          <p:cNvPr id="31" name="Rounded Rectangle 30"/>
          <p:cNvSpPr/>
          <p:nvPr/>
        </p:nvSpPr>
        <p:spPr>
          <a:xfrm>
            <a:off x="1352038" y="1432106"/>
            <a:ext cx="1746762"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2700" b="1" dirty="0" smtClean="0">
                <a:ln>
                  <a:solidFill>
                    <a:srgbClr val="000000"/>
                  </a:solidFill>
                </a:ln>
              </a:rPr>
              <a:t>Example</a:t>
            </a:r>
            <a:endParaRPr lang="en-GB" sz="2700" b="1" dirty="0">
              <a:ln>
                <a:solidFill>
                  <a:srgbClr val="000000"/>
                </a:solidFill>
              </a:ln>
            </a:endParaRPr>
          </a:p>
        </p:txBody>
      </p:sp>
      <p:sp>
        <p:nvSpPr>
          <p:cNvPr id="33" name="Rounded Rectangle 32"/>
          <p:cNvSpPr/>
          <p:nvPr/>
        </p:nvSpPr>
        <p:spPr>
          <a:xfrm>
            <a:off x="1590676" y="6072132"/>
            <a:ext cx="6410324" cy="500066"/>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t>Income over £60,000 = Charge of £1752.00</a:t>
            </a:r>
            <a:endParaRPr lang="en-GB" sz="2400"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par>
                          <p:cTn id="12" fill="hold">
                            <p:stCondLst>
                              <p:cond delay="1000"/>
                            </p:stCondLst>
                            <p:childTnLst>
                              <p:par>
                                <p:cTn id="13" presetID="12" presetClass="entr" presetSubtype="4"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lide(fromBottom)">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childTnLst>
                                </p:cTn>
                              </p:par>
                            </p:childTnLst>
                          </p:cTn>
                        </p:par>
                        <p:par>
                          <p:cTn id="24" fill="hold">
                            <p:stCondLst>
                              <p:cond delay="3500"/>
                            </p:stCondLst>
                            <p:childTnLst>
                              <p:par>
                                <p:cTn id="25" presetID="1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childTnLst>
                                </p:cTn>
                              </p:par>
                            </p:childTnLst>
                          </p:cTn>
                        </p:par>
                        <p:par>
                          <p:cTn id="28" fill="hold">
                            <p:stCondLst>
                              <p:cond delay="4500"/>
                            </p:stCondLst>
                            <p:childTnLst>
                              <p:par>
                                <p:cTn id="29" presetID="10"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childTnLst>
                                </p:cTn>
                              </p:par>
                            </p:childTnLst>
                          </p:cTn>
                        </p:par>
                        <p:par>
                          <p:cTn id="32" fill="hold">
                            <p:stCondLst>
                              <p:cond delay="55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childTnLst>
                                </p:cTn>
                              </p:par>
                            </p:childTnLst>
                          </p:cTn>
                        </p:par>
                        <p:par>
                          <p:cTn id="36" fill="hold">
                            <p:stCondLst>
                              <p:cond delay="6500"/>
                            </p:stCondLst>
                            <p:childTnLst>
                              <p:par>
                                <p:cTn id="37" presetID="12" presetClass="entr" presetSubtype="1" fill="hold" grpId="0"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slide(fromTop)">
                                      <p:cBhvr>
                                        <p:cTn id="3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P spid="13" grpId="0" animBg="1"/>
      <p:bldP spid="31" grpId="0" animBg="1"/>
      <p:bldP spid="3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rcRect t="72936"/>
          <a:stretch>
            <a:fillRect/>
          </a:stretch>
        </p:blipFill>
        <p:spPr>
          <a:xfrm>
            <a:off x="2427161" y="4274247"/>
            <a:ext cx="4337304" cy="62941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1066" y="602217"/>
            <a:ext cx="5654568" cy="3512583"/>
          </a:xfrm>
          <a:prstGeom prst="rect">
            <a:avLst/>
          </a:prstGeom>
          <a:effectLst>
            <a:reflection stA="40000" endPos="32000" dist="12700" dir="5400000" sy="-100000" algn="bl" rotWithShape="0"/>
          </a:effectLst>
        </p:spPr>
      </p:pic>
      <p:sp>
        <p:nvSpPr>
          <p:cNvPr id="3081" name="TextBox 10"/>
          <p:cNvSpPr txBox="1">
            <a:spLocks noChangeArrowheads="1"/>
          </p:cNvSpPr>
          <p:nvPr/>
        </p:nvSpPr>
        <p:spPr bwMode="auto">
          <a:xfrm>
            <a:off x="3011212" y="5173658"/>
            <a:ext cx="3143809" cy="1077218"/>
          </a:xfrm>
          <a:prstGeom prst="rect">
            <a:avLst/>
          </a:prstGeom>
          <a:noFill/>
          <a:ln w="9525">
            <a:noFill/>
            <a:miter lim="800000"/>
            <a:headEnd/>
            <a:tailEnd/>
          </a:ln>
        </p:spPr>
        <p:txBody>
          <a:bodyPr wrap="none">
            <a:prstTxWarp prst="textNoShape">
              <a:avLst/>
            </a:prstTxWarp>
            <a:spAutoFit/>
          </a:bodyPr>
          <a:lstStyle/>
          <a:p>
            <a:pPr algn="ctr"/>
            <a:r>
              <a:rPr lang="en-GB" sz="3200" b="1" dirty="0" smtClean="0"/>
              <a:t>Budget Report </a:t>
            </a:r>
          </a:p>
          <a:p>
            <a:pPr algn="ctr"/>
            <a:r>
              <a:rPr lang="en-GB" b="1" dirty="0" smtClean="0"/>
              <a:t>March 2013</a:t>
            </a:r>
            <a:endParaRPr lang="en-GB" sz="3200" dirty="0"/>
          </a:p>
        </p:txBody>
      </p:sp>
    </p:spTree>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GB" smtClean="0"/>
              <a:t>Corporation Tax</a:t>
            </a:r>
            <a:endParaRPr lang="en-US" dirty="0" smtClean="0"/>
          </a:p>
        </p:txBody>
      </p:sp>
      <p:sp>
        <p:nvSpPr>
          <p:cNvPr id="5" name="TextBox 4"/>
          <p:cNvSpPr txBox="1"/>
          <p:nvPr/>
        </p:nvSpPr>
        <p:spPr>
          <a:xfrm>
            <a:off x="7252746" y="1690694"/>
            <a:ext cx="1857388" cy="477054"/>
          </a:xfrm>
          <a:prstGeom prst="rect">
            <a:avLst/>
          </a:prstGeom>
          <a:noFill/>
        </p:spPr>
        <p:txBody>
          <a:bodyPr wrap="square" rtlCol="0">
            <a:spAutoFit/>
          </a:bodyPr>
          <a:lstStyle/>
          <a:p>
            <a:r>
              <a:rPr lang="en-GB" sz="2400" dirty="0" smtClean="0">
                <a:solidFill>
                  <a:srgbClr val="008080"/>
                </a:solidFill>
              </a:rPr>
              <a:t>2015/16</a:t>
            </a:r>
            <a:endParaRPr lang="en-GB" sz="2400" dirty="0">
              <a:solidFill>
                <a:srgbClr val="008080"/>
              </a:solidFill>
            </a:endParaRPr>
          </a:p>
        </p:txBody>
      </p:sp>
      <p:sp>
        <p:nvSpPr>
          <p:cNvPr id="6" name="Rounded Rectangle 5"/>
          <p:cNvSpPr/>
          <p:nvPr/>
        </p:nvSpPr>
        <p:spPr>
          <a:xfrm>
            <a:off x="261253" y="2326296"/>
            <a:ext cx="2071718" cy="500066"/>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400" dirty="0" smtClean="0"/>
              <a:t>First £300k</a:t>
            </a:r>
            <a:endParaRPr lang="en-GB" sz="2400" dirty="0"/>
          </a:p>
        </p:txBody>
      </p:sp>
      <p:sp>
        <p:nvSpPr>
          <p:cNvPr id="7" name="Rounded Rectangle 6"/>
          <p:cNvSpPr/>
          <p:nvPr/>
        </p:nvSpPr>
        <p:spPr>
          <a:xfrm>
            <a:off x="261253" y="3122558"/>
            <a:ext cx="2071718" cy="500066"/>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400" dirty="0" smtClean="0"/>
              <a:t>Next £1.2mil</a:t>
            </a:r>
            <a:endParaRPr lang="en-GB" sz="2400" dirty="0"/>
          </a:p>
        </p:txBody>
      </p:sp>
      <p:sp>
        <p:nvSpPr>
          <p:cNvPr id="8" name="Rounded Rectangle 7"/>
          <p:cNvSpPr/>
          <p:nvPr/>
        </p:nvSpPr>
        <p:spPr>
          <a:xfrm>
            <a:off x="261253" y="3915696"/>
            <a:ext cx="2071718" cy="500066"/>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400" dirty="0" smtClean="0"/>
              <a:t>Over £1.5mil</a:t>
            </a:r>
            <a:endParaRPr lang="en-GB" sz="2400" dirty="0"/>
          </a:p>
        </p:txBody>
      </p:sp>
      <p:sp>
        <p:nvSpPr>
          <p:cNvPr id="13" name="Rounded Rectangle 12"/>
          <p:cNvSpPr/>
          <p:nvPr/>
        </p:nvSpPr>
        <p:spPr>
          <a:xfrm>
            <a:off x="7439000" y="2323738"/>
            <a:ext cx="1484882"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20%</a:t>
            </a:r>
          </a:p>
        </p:txBody>
      </p:sp>
      <p:sp>
        <p:nvSpPr>
          <p:cNvPr id="14" name="Rounded Rectangle 13"/>
          <p:cNvSpPr/>
          <p:nvPr/>
        </p:nvSpPr>
        <p:spPr>
          <a:xfrm>
            <a:off x="7439000" y="3120000"/>
            <a:ext cx="1484882"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20%</a:t>
            </a:r>
          </a:p>
        </p:txBody>
      </p:sp>
      <p:sp>
        <p:nvSpPr>
          <p:cNvPr id="15" name="Rounded Rectangle 14"/>
          <p:cNvSpPr/>
          <p:nvPr/>
        </p:nvSpPr>
        <p:spPr>
          <a:xfrm>
            <a:off x="7439000" y="3913138"/>
            <a:ext cx="1484882"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20%</a:t>
            </a:r>
          </a:p>
        </p:txBody>
      </p:sp>
      <p:sp>
        <p:nvSpPr>
          <p:cNvPr id="16" name="Rounded Rectangle 15"/>
          <p:cNvSpPr/>
          <p:nvPr/>
        </p:nvSpPr>
        <p:spPr>
          <a:xfrm>
            <a:off x="2559404" y="2330134"/>
            <a:ext cx="1490472"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20%</a:t>
            </a:r>
          </a:p>
        </p:txBody>
      </p:sp>
      <p:sp>
        <p:nvSpPr>
          <p:cNvPr id="17" name="Rounded Rectangle 16"/>
          <p:cNvSpPr/>
          <p:nvPr/>
        </p:nvSpPr>
        <p:spPr>
          <a:xfrm>
            <a:off x="2559404" y="3126396"/>
            <a:ext cx="1490472"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25%</a:t>
            </a:r>
          </a:p>
        </p:txBody>
      </p:sp>
      <p:sp>
        <p:nvSpPr>
          <p:cNvPr id="18" name="Rounded Rectangle 17"/>
          <p:cNvSpPr/>
          <p:nvPr/>
        </p:nvSpPr>
        <p:spPr>
          <a:xfrm>
            <a:off x="2559404" y="3919534"/>
            <a:ext cx="1490472"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24%</a:t>
            </a:r>
          </a:p>
        </p:txBody>
      </p:sp>
      <p:sp>
        <p:nvSpPr>
          <p:cNvPr id="19" name="TextBox 18"/>
          <p:cNvSpPr txBox="1"/>
          <p:nvPr/>
        </p:nvSpPr>
        <p:spPr>
          <a:xfrm>
            <a:off x="2375946" y="1691334"/>
            <a:ext cx="1857388" cy="477054"/>
          </a:xfrm>
          <a:prstGeom prst="rect">
            <a:avLst/>
          </a:prstGeom>
          <a:noFill/>
        </p:spPr>
        <p:txBody>
          <a:bodyPr wrap="square" rtlCol="0">
            <a:spAutoFit/>
          </a:bodyPr>
          <a:lstStyle/>
          <a:p>
            <a:r>
              <a:rPr lang="en-GB" sz="2400" dirty="0" smtClean="0">
                <a:solidFill>
                  <a:srgbClr val="008080"/>
                </a:solidFill>
              </a:rPr>
              <a:t>2012/13</a:t>
            </a:r>
            <a:endParaRPr lang="en-GB" sz="2400" dirty="0">
              <a:solidFill>
                <a:srgbClr val="008080"/>
              </a:solidFill>
            </a:endParaRPr>
          </a:p>
        </p:txBody>
      </p:sp>
      <p:sp>
        <p:nvSpPr>
          <p:cNvPr id="23" name="Rounded Rectangle 22"/>
          <p:cNvSpPr/>
          <p:nvPr/>
        </p:nvSpPr>
        <p:spPr>
          <a:xfrm>
            <a:off x="4151133" y="2326936"/>
            <a:ext cx="1490472"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20%</a:t>
            </a:r>
          </a:p>
        </p:txBody>
      </p:sp>
      <p:sp>
        <p:nvSpPr>
          <p:cNvPr id="24" name="Rounded Rectangle 23"/>
          <p:cNvSpPr/>
          <p:nvPr/>
        </p:nvSpPr>
        <p:spPr>
          <a:xfrm>
            <a:off x="4151133" y="3123198"/>
            <a:ext cx="1490472"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b="1" dirty="0" smtClean="0">
                <a:ln>
                  <a:solidFill>
                    <a:srgbClr val="000000"/>
                  </a:solidFill>
                </a:ln>
              </a:rPr>
              <a:t>23.75%</a:t>
            </a:r>
          </a:p>
        </p:txBody>
      </p:sp>
      <p:sp>
        <p:nvSpPr>
          <p:cNvPr id="25" name="Rounded Rectangle 24"/>
          <p:cNvSpPr/>
          <p:nvPr/>
        </p:nvSpPr>
        <p:spPr>
          <a:xfrm>
            <a:off x="4151133" y="3916336"/>
            <a:ext cx="1490472"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23%</a:t>
            </a:r>
          </a:p>
        </p:txBody>
      </p:sp>
      <p:sp>
        <p:nvSpPr>
          <p:cNvPr id="26" name="TextBox 25"/>
          <p:cNvSpPr txBox="1"/>
          <p:nvPr/>
        </p:nvSpPr>
        <p:spPr>
          <a:xfrm>
            <a:off x="3967675" y="1687192"/>
            <a:ext cx="1857388" cy="477054"/>
          </a:xfrm>
          <a:prstGeom prst="rect">
            <a:avLst/>
          </a:prstGeom>
          <a:noFill/>
        </p:spPr>
        <p:txBody>
          <a:bodyPr wrap="square" rtlCol="0">
            <a:spAutoFit/>
          </a:bodyPr>
          <a:lstStyle/>
          <a:p>
            <a:r>
              <a:rPr lang="en-GB" sz="2400" dirty="0" smtClean="0">
                <a:solidFill>
                  <a:srgbClr val="008080"/>
                </a:solidFill>
              </a:rPr>
              <a:t>2013/14</a:t>
            </a:r>
            <a:endParaRPr lang="en-GB" sz="2400" dirty="0">
              <a:solidFill>
                <a:srgbClr val="008080"/>
              </a:solidFill>
            </a:endParaRPr>
          </a:p>
        </p:txBody>
      </p:sp>
      <p:sp>
        <p:nvSpPr>
          <p:cNvPr id="22" name="Rounded Rectangle 21"/>
          <p:cNvSpPr/>
          <p:nvPr/>
        </p:nvSpPr>
        <p:spPr>
          <a:xfrm>
            <a:off x="5776728" y="2316144"/>
            <a:ext cx="1490472"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20%</a:t>
            </a:r>
          </a:p>
        </p:txBody>
      </p:sp>
      <p:sp>
        <p:nvSpPr>
          <p:cNvPr id="27" name="Rounded Rectangle 26"/>
          <p:cNvSpPr/>
          <p:nvPr/>
        </p:nvSpPr>
        <p:spPr>
          <a:xfrm>
            <a:off x="5776728" y="3112406"/>
            <a:ext cx="1490472"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TBC</a:t>
            </a:r>
          </a:p>
        </p:txBody>
      </p:sp>
      <p:sp>
        <p:nvSpPr>
          <p:cNvPr id="28" name="Rounded Rectangle 27"/>
          <p:cNvSpPr/>
          <p:nvPr/>
        </p:nvSpPr>
        <p:spPr>
          <a:xfrm>
            <a:off x="5776728" y="3905544"/>
            <a:ext cx="1490472"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21%</a:t>
            </a:r>
          </a:p>
        </p:txBody>
      </p:sp>
      <p:sp>
        <p:nvSpPr>
          <p:cNvPr id="29" name="TextBox 28"/>
          <p:cNvSpPr txBox="1"/>
          <p:nvPr/>
        </p:nvSpPr>
        <p:spPr>
          <a:xfrm>
            <a:off x="5593270" y="1676400"/>
            <a:ext cx="1857388" cy="477054"/>
          </a:xfrm>
          <a:prstGeom prst="rect">
            <a:avLst/>
          </a:prstGeom>
          <a:noFill/>
        </p:spPr>
        <p:txBody>
          <a:bodyPr wrap="square" rtlCol="0">
            <a:spAutoFit/>
          </a:bodyPr>
          <a:lstStyle/>
          <a:p>
            <a:r>
              <a:rPr lang="en-GB" sz="2400" dirty="0" smtClean="0">
                <a:solidFill>
                  <a:srgbClr val="008080"/>
                </a:solidFill>
              </a:rPr>
              <a:t>2014/15</a:t>
            </a:r>
            <a:endParaRPr lang="en-GB" sz="2400" dirty="0">
              <a:solidFill>
                <a:srgbClr val="008080"/>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Top)">
                                      <p:cBhvr>
                                        <p:cTn id="7" dur="500"/>
                                        <p:tgtEl>
                                          <p:spTgt spid="6"/>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lide(fromTop)">
                                      <p:cBhvr>
                                        <p:cTn id="10" dur="500"/>
                                        <p:tgtEl>
                                          <p:spTgt spid="7"/>
                                        </p:tgtEl>
                                      </p:cBhvr>
                                    </p:animEffect>
                                  </p:childTnLst>
                                </p:cTn>
                              </p:par>
                              <p:par>
                                <p:cTn id="11" presetID="12" presetClass="entr" presetSubtype="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slide(fromTop)">
                                      <p:cBhvr>
                                        <p:cTn id="13" dur="500"/>
                                        <p:tgtEl>
                                          <p:spTgt spid="8"/>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1000"/>
                                        <p:tgtEl>
                                          <p:spTgt spid="2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childTnLst>
                          </p:cTn>
                        </p:par>
                        <p:par>
                          <p:cTn id="27" fill="hold">
                            <p:stCondLst>
                              <p:cond delay="1500"/>
                            </p:stCondLst>
                            <p:childTnLst>
                              <p:par>
                                <p:cTn id="28" presetID="12" presetClass="entr" presetSubtype="1"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slide(fromTop)">
                                      <p:cBhvr>
                                        <p:cTn id="30" dur="500"/>
                                        <p:tgtEl>
                                          <p:spTgt spid="16"/>
                                        </p:tgtEl>
                                      </p:cBhvr>
                                    </p:animEffect>
                                  </p:childTnLst>
                                </p:cTn>
                              </p:par>
                              <p:par>
                                <p:cTn id="31" presetID="12" presetClass="entr" presetSubtype="1"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slide(fromTop)">
                                      <p:cBhvr>
                                        <p:cTn id="33" dur="500"/>
                                        <p:tgtEl>
                                          <p:spTgt spid="17"/>
                                        </p:tgtEl>
                                      </p:cBhvr>
                                    </p:animEffect>
                                  </p:childTnLst>
                                </p:cTn>
                              </p:par>
                              <p:par>
                                <p:cTn id="34" presetID="12" presetClass="entr" presetSubtype="1"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slide(fromTop)">
                                      <p:cBhvr>
                                        <p:cTn id="36" dur="500"/>
                                        <p:tgtEl>
                                          <p:spTgt spid="18"/>
                                        </p:tgtEl>
                                      </p:cBhvr>
                                    </p:animEffect>
                                  </p:childTnLst>
                                </p:cTn>
                              </p:par>
                            </p:childTnLst>
                          </p:cTn>
                        </p:par>
                        <p:par>
                          <p:cTn id="37" fill="hold">
                            <p:stCondLst>
                              <p:cond delay="2000"/>
                            </p:stCondLst>
                            <p:childTnLst>
                              <p:par>
                                <p:cTn id="38" presetID="12" presetClass="entr" presetSubtype="1" fill="hold" grpId="0"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slide(fromTop)">
                                      <p:cBhvr>
                                        <p:cTn id="40" dur="500"/>
                                        <p:tgtEl>
                                          <p:spTgt spid="23"/>
                                        </p:tgtEl>
                                      </p:cBhvr>
                                    </p:animEffect>
                                  </p:childTnLst>
                                </p:cTn>
                              </p:par>
                              <p:par>
                                <p:cTn id="41" presetID="12" presetClass="entr" presetSubtype="1"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slide(fromTop)">
                                      <p:cBhvr>
                                        <p:cTn id="43" dur="500"/>
                                        <p:tgtEl>
                                          <p:spTgt spid="24"/>
                                        </p:tgtEl>
                                      </p:cBhvr>
                                    </p:animEffect>
                                  </p:childTnLst>
                                </p:cTn>
                              </p:par>
                              <p:par>
                                <p:cTn id="44" presetID="12" presetClass="entr" presetSubtype="1"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slide(fromTop)">
                                      <p:cBhvr>
                                        <p:cTn id="46" dur="500"/>
                                        <p:tgtEl>
                                          <p:spTgt spid="25"/>
                                        </p:tgtEl>
                                      </p:cBhvr>
                                    </p:animEffect>
                                  </p:childTnLst>
                                </p:cTn>
                              </p:par>
                            </p:childTnLst>
                          </p:cTn>
                        </p:par>
                        <p:par>
                          <p:cTn id="47" fill="hold">
                            <p:stCondLst>
                              <p:cond delay="2500"/>
                            </p:stCondLst>
                            <p:childTnLst>
                              <p:par>
                                <p:cTn id="48" presetID="12" presetClass="entr" presetSubtype="1" fill="hold" grpId="0" nodeType="after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slide(fromTop)">
                                      <p:cBhvr>
                                        <p:cTn id="50" dur="500"/>
                                        <p:tgtEl>
                                          <p:spTgt spid="22"/>
                                        </p:tgtEl>
                                      </p:cBhvr>
                                    </p:animEffect>
                                  </p:childTnLst>
                                </p:cTn>
                              </p:par>
                              <p:par>
                                <p:cTn id="51" presetID="12" presetClass="entr" presetSubtype="1"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slide(fromTop)">
                                      <p:cBhvr>
                                        <p:cTn id="53" dur="500"/>
                                        <p:tgtEl>
                                          <p:spTgt spid="27"/>
                                        </p:tgtEl>
                                      </p:cBhvr>
                                    </p:animEffect>
                                  </p:childTnLst>
                                </p:cTn>
                              </p:par>
                              <p:par>
                                <p:cTn id="54" presetID="12" presetClass="entr" presetSubtype="1"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slide(fromTop)">
                                      <p:cBhvr>
                                        <p:cTn id="56" dur="500"/>
                                        <p:tgtEl>
                                          <p:spTgt spid="28"/>
                                        </p:tgtEl>
                                      </p:cBhvr>
                                    </p:animEffect>
                                  </p:childTnLst>
                                </p:cTn>
                              </p:par>
                            </p:childTnLst>
                          </p:cTn>
                        </p:par>
                        <p:par>
                          <p:cTn id="57" fill="hold">
                            <p:stCondLst>
                              <p:cond delay="3000"/>
                            </p:stCondLst>
                            <p:childTnLst>
                              <p:par>
                                <p:cTn id="58" presetID="12" presetClass="entr" presetSubtype="1" fill="hold" grpId="0" nodeType="after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slide(fromTop)">
                                      <p:cBhvr>
                                        <p:cTn id="60" dur="500"/>
                                        <p:tgtEl>
                                          <p:spTgt spid="13"/>
                                        </p:tgtEl>
                                      </p:cBhvr>
                                    </p:animEffect>
                                  </p:childTnLst>
                                </p:cTn>
                              </p:par>
                              <p:par>
                                <p:cTn id="61" presetID="12" presetClass="entr" presetSubtype="1"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slide(fromTop)">
                                      <p:cBhvr>
                                        <p:cTn id="63" dur="500"/>
                                        <p:tgtEl>
                                          <p:spTgt spid="14"/>
                                        </p:tgtEl>
                                      </p:cBhvr>
                                    </p:animEffect>
                                  </p:childTnLst>
                                </p:cTn>
                              </p:par>
                              <p:par>
                                <p:cTn id="64" presetID="12" presetClass="entr" presetSubtype="1" fill="hold" grpId="0"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slide(fromTop)">
                                      <p:cBhvr>
                                        <p:cTn id="6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13" grpId="0" animBg="1"/>
      <p:bldP spid="14" grpId="0" animBg="1"/>
      <p:bldP spid="15" grpId="0" animBg="1"/>
      <p:bldP spid="16" grpId="0" animBg="1"/>
      <p:bldP spid="17" grpId="0" animBg="1"/>
      <p:bldP spid="18" grpId="0" animBg="1"/>
      <p:bldP spid="19" grpId="0"/>
      <p:bldP spid="23" grpId="0" animBg="1"/>
      <p:bldP spid="24" grpId="0" animBg="1"/>
      <p:bldP spid="25" grpId="0" animBg="1"/>
      <p:bldP spid="26" grpId="0"/>
      <p:bldP spid="22" grpId="0" animBg="1"/>
      <p:bldP spid="27" grpId="0" animBg="1"/>
      <p:bldP spid="28" grpId="0" animBg="1"/>
      <p:bldP spid="2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Associated company</a:t>
            </a:r>
            <a:endParaRPr lang="en-GB" dirty="0"/>
          </a:p>
        </p:txBody>
      </p:sp>
      <p:pic>
        <p:nvPicPr>
          <p:cNvPr id="3" name="Picture 2" descr="C:\Users\Colin\Documents\7\Customer\rmt\graphics\woman.PNG"/>
          <p:cNvPicPr>
            <a:picLocks noChangeAspect="1" noChangeArrowheads="1"/>
          </p:cNvPicPr>
          <p:nvPr/>
        </p:nvPicPr>
        <p:blipFill>
          <a:blip r:embed="rId2"/>
          <a:srcRect/>
          <a:stretch>
            <a:fillRect/>
          </a:stretch>
        </p:blipFill>
        <p:spPr bwMode="auto">
          <a:xfrm>
            <a:off x="6105520" y="1750746"/>
            <a:ext cx="1046395" cy="2441587"/>
          </a:xfrm>
          <a:prstGeom prst="rect">
            <a:avLst/>
          </a:prstGeom>
          <a:noFill/>
        </p:spPr>
      </p:pic>
      <p:pic>
        <p:nvPicPr>
          <p:cNvPr id="4" name="Picture 3" descr="C:\Users\Colin\Documents\7\Customer\rmt\graphics\man.PNG"/>
          <p:cNvPicPr>
            <a:picLocks noChangeAspect="1" noChangeArrowheads="1"/>
          </p:cNvPicPr>
          <p:nvPr/>
        </p:nvPicPr>
        <p:blipFill>
          <a:blip r:embed="rId3"/>
          <a:srcRect/>
          <a:stretch>
            <a:fillRect/>
          </a:stretch>
        </p:blipFill>
        <p:spPr bwMode="auto">
          <a:xfrm>
            <a:off x="1944674" y="1682232"/>
            <a:ext cx="1033937" cy="2578615"/>
          </a:xfrm>
          <a:prstGeom prst="rect">
            <a:avLst/>
          </a:prstGeom>
          <a:noFill/>
        </p:spPr>
      </p:pic>
      <p:sp>
        <p:nvSpPr>
          <p:cNvPr id="5" name="Oval 4"/>
          <p:cNvSpPr/>
          <p:nvPr/>
        </p:nvSpPr>
        <p:spPr>
          <a:xfrm>
            <a:off x="3276600" y="2488159"/>
            <a:ext cx="2590800" cy="25908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dirty="0" smtClean="0"/>
              <a:t>Small Profits Rate</a:t>
            </a:r>
          </a:p>
          <a:p>
            <a:pPr algn="ctr"/>
            <a:r>
              <a:rPr lang="en-US" sz="3000" dirty="0" smtClean="0"/>
              <a:t>£300k</a:t>
            </a:r>
            <a:endParaRPr lang="en-US" sz="3000" dirty="0"/>
          </a:p>
        </p:txBody>
      </p:sp>
      <p:sp>
        <p:nvSpPr>
          <p:cNvPr id="6" name="Oval 5"/>
          <p:cNvSpPr>
            <a:spLocks noChangeAspect="1"/>
          </p:cNvSpPr>
          <p:nvPr/>
        </p:nvSpPr>
        <p:spPr>
          <a:xfrm>
            <a:off x="3543300" y="2754859"/>
            <a:ext cx="2057400" cy="2057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dirty="0" smtClean="0"/>
              <a:t>£150k</a:t>
            </a:r>
            <a:endParaRPr lang="en-US" sz="3000" dirty="0"/>
          </a:p>
        </p:txBody>
      </p:sp>
      <p:sp>
        <p:nvSpPr>
          <p:cNvPr id="7" name="Oval 6"/>
          <p:cNvSpPr>
            <a:spLocks noChangeAspect="1"/>
          </p:cNvSpPr>
          <p:nvPr/>
        </p:nvSpPr>
        <p:spPr>
          <a:xfrm>
            <a:off x="3543300" y="2754859"/>
            <a:ext cx="2057400" cy="2057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dirty="0" smtClean="0"/>
              <a:t>£150k</a:t>
            </a:r>
            <a:endParaRPr lang="en-US" sz="3000" dirty="0"/>
          </a:p>
        </p:txBody>
      </p:sp>
      <p:sp>
        <p:nvSpPr>
          <p:cNvPr id="10" name="Rounded Rectangle 9"/>
          <p:cNvSpPr/>
          <p:nvPr/>
        </p:nvSpPr>
        <p:spPr>
          <a:xfrm>
            <a:off x="1485900" y="4599513"/>
            <a:ext cx="1955800" cy="749300"/>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US" sz="2700" b="1" dirty="0" smtClean="0">
                <a:ln>
                  <a:solidFill>
                    <a:srgbClr val="000000"/>
                  </a:solidFill>
                </a:ln>
              </a:rPr>
              <a:t>Company</a:t>
            </a:r>
            <a:endParaRPr lang="en-US" sz="2700" b="1" dirty="0">
              <a:ln>
                <a:solidFill>
                  <a:srgbClr val="000000"/>
                </a:solidFill>
              </a:ln>
            </a:endParaRPr>
          </a:p>
        </p:txBody>
      </p:sp>
      <p:sp>
        <p:nvSpPr>
          <p:cNvPr id="11" name="Rounded Rectangle 10"/>
          <p:cNvSpPr/>
          <p:nvPr/>
        </p:nvSpPr>
        <p:spPr>
          <a:xfrm>
            <a:off x="5651500" y="4599513"/>
            <a:ext cx="1955800" cy="749300"/>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US" sz="2700" b="1" dirty="0" smtClean="0">
                <a:ln>
                  <a:solidFill>
                    <a:srgbClr val="000000"/>
                  </a:solidFill>
                </a:ln>
              </a:rPr>
              <a:t>Company</a:t>
            </a:r>
            <a:endParaRPr lang="en-US" sz="2700" b="1" dirty="0">
              <a:ln>
                <a:solidFill>
                  <a:srgbClr val="000000"/>
                </a:solidFill>
              </a:ln>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xit" presetSubtype="32" fill="hold" grpId="1" nodeType="clickEffect">
                                  <p:stCondLst>
                                    <p:cond delay="0"/>
                                  </p:stCondLst>
                                  <p:childTnLst>
                                    <p:anim calcmode="lin" valueType="num">
                                      <p:cBhvr>
                                        <p:cTn id="23" dur="500"/>
                                        <p:tgtEl>
                                          <p:spTgt spid="5"/>
                                        </p:tgtEl>
                                        <p:attrNameLst>
                                          <p:attrName>ppt_w</p:attrName>
                                        </p:attrNameLst>
                                      </p:cBhvr>
                                      <p:tavLst>
                                        <p:tav tm="0">
                                          <p:val>
                                            <p:strVal val="ppt_w"/>
                                          </p:val>
                                        </p:tav>
                                        <p:tav tm="100000">
                                          <p:val>
                                            <p:fltVal val="0"/>
                                          </p:val>
                                        </p:tav>
                                      </p:tavLst>
                                    </p:anim>
                                    <p:anim calcmode="lin" valueType="num">
                                      <p:cBhvr>
                                        <p:cTn id="24" dur="500"/>
                                        <p:tgtEl>
                                          <p:spTgt spid="5"/>
                                        </p:tgtEl>
                                        <p:attrNameLst>
                                          <p:attrName>ppt_h</p:attrName>
                                        </p:attrNameLst>
                                      </p:cBhvr>
                                      <p:tavLst>
                                        <p:tav tm="0">
                                          <p:val>
                                            <p:strVal val="ppt_h"/>
                                          </p:val>
                                        </p:tav>
                                        <p:tav tm="100000">
                                          <p:val>
                                            <p:fltVal val="0"/>
                                          </p:val>
                                        </p:tav>
                                      </p:tavLst>
                                    </p:anim>
                                    <p:set>
                                      <p:cBhvr>
                                        <p:cTn id="25" dur="1" fill="hold">
                                          <p:stCondLst>
                                            <p:cond delay="499"/>
                                          </p:stCondLst>
                                        </p:cTn>
                                        <p:tgtEl>
                                          <p:spTgt spid="5"/>
                                        </p:tgtEl>
                                        <p:attrNameLst>
                                          <p:attrName>style.visibility</p:attrName>
                                        </p:attrNameLst>
                                      </p:cBhvr>
                                      <p:to>
                                        <p:strVal val="hidden"/>
                                      </p:to>
                                    </p:set>
                                  </p:childTnLst>
                                </p:cTn>
                              </p:par>
                              <p:par>
                                <p:cTn id="26" presetID="23" presetClass="entr" presetSubtype="16"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childTnLst>
                                </p:cTn>
                              </p:par>
                              <p:par>
                                <p:cTn id="30" presetID="23" presetClass="entr" presetSubtype="16"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childTnLst>
                                </p:cTn>
                              </p:par>
                              <p:par>
                                <p:cTn id="34" presetID="0" presetClass="path" presetSubtype="0" accel="50000" decel="50000" fill="hold" grpId="1" nodeType="withEffect">
                                  <p:stCondLst>
                                    <p:cond delay="0"/>
                                  </p:stCondLst>
                                  <p:childTnLst>
                                    <p:animMotion origin="layout" path="M 0 -2.96296E-6 L 0.2375 0.33889 " pathEditMode="relative" rAng="0" ptsTypes="AA">
                                      <p:cBhvr>
                                        <p:cTn id="35" dur="500" fill="hold"/>
                                        <p:tgtEl>
                                          <p:spTgt spid="7"/>
                                        </p:tgtEl>
                                        <p:attrNameLst>
                                          <p:attrName>ppt_x</p:attrName>
                                          <p:attrName>ppt_y</p:attrName>
                                        </p:attrNameLst>
                                      </p:cBhvr>
                                      <p:rCtr x="11900" y="16900"/>
                                    </p:animMotion>
                                  </p:childTnLst>
                                </p:cTn>
                              </p:par>
                              <p:par>
                                <p:cTn id="36" presetID="6" presetClass="emph" presetSubtype="0" accel="50000" decel="50000" fill="hold" grpId="2" nodeType="withEffect">
                                  <p:stCondLst>
                                    <p:cond delay="0"/>
                                  </p:stCondLst>
                                  <p:childTnLst>
                                    <p:animScale>
                                      <p:cBhvr>
                                        <p:cTn id="37" dur="500" fill="hold"/>
                                        <p:tgtEl>
                                          <p:spTgt spid="7"/>
                                        </p:tgtEl>
                                      </p:cBhvr>
                                      <p:by x="50000" y="50000"/>
                                    </p:animScale>
                                  </p:childTnLst>
                                </p:cTn>
                              </p:par>
                              <p:par>
                                <p:cTn id="38" presetID="0" presetClass="path" presetSubtype="0" accel="50000" decel="50000" fill="hold" grpId="1" nodeType="withEffect">
                                  <p:stCondLst>
                                    <p:cond delay="0"/>
                                  </p:stCondLst>
                                  <p:childTnLst>
                                    <p:animMotion origin="layout" path="M 0 -2.96296E-6 L -0.22778 0.34074 " pathEditMode="relative" rAng="0" ptsTypes="AA">
                                      <p:cBhvr>
                                        <p:cTn id="39" dur="500" fill="hold"/>
                                        <p:tgtEl>
                                          <p:spTgt spid="6"/>
                                        </p:tgtEl>
                                        <p:attrNameLst>
                                          <p:attrName>ppt_x</p:attrName>
                                          <p:attrName>ppt_y</p:attrName>
                                        </p:attrNameLst>
                                      </p:cBhvr>
                                      <p:rCtr x="-11400" y="17000"/>
                                    </p:animMotion>
                                  </p:childTnLst>
                                </p:cTn>
                              </p:par>
                              <p:par>
                                <p:cTn id="40" presetID="6" presetClass="emph" presetSubtype="0" accel="50000" decel="50000" fill="hold" grpId="2" nodeType="withEffect">
                                  <p:stCondLst>
                                    <p:cond delay="0"/>
                                  </p:stCondLst>
                                  <p:childTnLst>
                                    <p:animScale>
                                      <p:cBhvr>
                                        <p:cTn id="41" dur="500" fill="hold"/>
                                        <p:tgtEl>
                                          <p:spTgt spid="6"/>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6" grpId="2" animBg="1"/>
      <p:bldP spid="7" grpId="0" animBg="1"/>
      <p:bldP spid="7" grpId="1" animBg="1"/>
      <p:bldP spid="7" grpId="2" animBg="1"/>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0"/>
          <p:cNvSpPr>
            <a:spLocks noGrp="1"/>
          </p:cNvSpPr>
          <p:nvPr>
            <p:ph type="body" sz="quarter" idx="13"/>
          </p:nvPr>
        </p:nvSpPr>
        <p:spPr/>
        <p:txBody>
          <a:bodyPr/>
          <a:lstStyle/>
          <a:p>
            <a:r>
              <a:rPr lang="en-US" dirty="0" smtClean="0"/>
              <a:t>Example</a:t>
            </a:r>
            <a:endParaRPr lang="en-US" dirty="0"/>
          </a:p>
        </p:txBody>
      </p:sp>
      <p:sp>
        <p:nvSpPr>
          <p:cNvPr id="3" name="Subtitle 2"/>
          <p:cNvSpPr>
            <a:spLocks noGrp="1"/>
          </p:cNvSpPr>
          <p:nvPr>
            <p:ph type="subTitle" idx="1"/>
          </p:nvPr>
        </p:nvSpPr>
        <p:spPr/>
        <p:txBody>
          <a:bodyPr/>
          <a:lstStyle/>
          <a:p>
            <a:r>
              <a:rPr lang="en-US" dirty="0" smtClean="0"/>
              <a:t>Single Company Taxable Profit £500k</a:t>
            </a:r>
            <a:endParaRPr lang="en-US" dirty="0"/>
          </a:p>
        </p:txBody>
      </p:sp>
      <p:sp>
        <p:nvSpPr>
          <p:cNvPr id="4" name="TextBox 3"/>
          <p:cNvSpPr txBox="1"/>
          <p:nvPr/>
        </p:nvSpPr>
        <p:spPr>
          <a:xfrm>
            <a:off x="5436010" y="1643493"/>
            <a:ext cx="1857388" cy="477054"/>
          </a:xfrm>
          <a:prstGeom prst="rect">
            <a:avLst/>
          </a:prstGeom>
          <a:noFill/>
        </p:spPr>
        <p:txBody>
          <a:bodyPr wrap="square" rtlCol="0">
            <a:spAutoFit/>
          </a:bodyPr>
          <a:lstStyle/>
          <a:p>
            <a:r>
              <a:rPr lang="en-GB" sz="2400" dirty="0" smtClean="0">
                <a:solidFill>
                  <a:srgbClr val="008080"/>
                </a:solidFill>
              </a:rPr>
              <a:t>2013/14</a:t>
            </a:r>
            <a:endParaRPr lang="en-GB" sz="2400" dirty="0">
              <a:solidFill>
                <a:srgbClr val="008080"/>
              </a:solidFill>
            </a:endParaRPr>
          </a:p>
        </p:txBody>
      </p:sp>
      <p:sp>
        <p:nvSpPr>
          <p:cNvPr id="5" name="Rounded Rectangle 4"/>
          <p:cNvSpPr/>
          <p:nvPr/>
        </p:nvSpPr>
        <p:spPr>
          <a:xfrm>
            <a:off x="58057" y="2311423"/>
            <a:ext cx="2071718" cy="500066"/>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400" dirty="0" smtClean="0"/>
              <a:t>First £300k</a:t>
            </a:r>
            <a:endParaRPr lang="en-GB" sz="2400" dirty="0"/>
          </a:p>
        </p:txBody>
      </p:sp>
      <p:sp>
        <p:nvSpPr>
          <p:cNvPr id="6" name="Rounded Rectangle 5"/>
          <p:cNvSpPr/>
          <p:nvPr/>
        </p:nvSpPr>
        <p:spPr>
          <a:xfrm>
            <a:off x="58057" y="3026247"/>
            <a:ext cx="2071718" cy="500066"/>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400" dirty="0" smtClean="0"/>
              <a:t>Balance	</a:t>
            </a:r>
            <a:endParaRPr lang="en-GB" sz="2400" dirty="0"/>
          </a:p>
        </p:txBody>
      </p:sp>
      <p:sp>
        <p:nvSpPr>
          <p:cNvPr id="7" name="Rounded Rectangle 6"/>
          <p:cNvSpPr/>
          <p:nvPr/>
        </p:nvSpPr>
        <p:spPr>
          <a:xfrm>
            <a:off x="5727723" y="2311424"/>
            <a:ext cx="1273963"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2700" b="1" dirty="0" smtClean="0">
                <a:ln>
                  <a:solidFill>
                    <a:srgbClr val="000000"/>
                  </a:solidFill>
                </a:ln>
              </a:rPr>
              <a:t>20%</a:t>
            </a:r>
            <a:endParaRPr lang="en-GB" sz="2700" b="1" dirty="0">
              <a:ln>
                <a:solidFill>
                  <a:srgbClr val="000000"/>
                </a:solidFill>
              </a:ln>
            </a:endParaRPr>
          </a:p>
        </p:txBody>
      </p:sp>
      <p:sp>
        <p:nvSpPr>
          <p:cNvPr id="8" name="Rounded Rectangle 7"/>
          <p:cNvSpPr/>
          <p:nvPr/>
        </p:nvSpPr>
        <p:spPr>
          <a:xfrm>
            <a:off x="5727723" y="3026248"/>
            <a:ext cx="1273963"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2700" b="1" dirty="0" smtClean="0">
                <a:ln>
                  <a:solidFill>
                    <a:srgbClr val="000000"/>
                  </a:solidFill>
                </a:ln>
              </a:rPr>
              <a:t>23.75%</a:t>
            </a:r>
            <a:endParaRPr lang="en-GB" sz="2700" b="1" dirty="0">
              <a:ln>
                <a:solidFill>
                  <a:srgbClr val="000000"/>
                </a:solidFill>
              </a:ln>
            </a:endParaRPr>
          </a:p>
        </p:txBody>
      </p:sp>
      <p:sp>
        <p:nvSpPr>
          <p:cNvPr id="12" name="TextBox 11"/>
          <p:cNvSpPr txBox="1"/>
          <p:nvPr/>
        </p:nvSpPr>
        <p:spPr>
          <a:xfrm>
            <a:off x="7086600" y="2269069"/>
            <a:ext cx="2057400" cy="584776"/>
          </a:xfrm>
          <a:prstGeom prst="rect">
            <a:avLst/>
          </a:prstGeom>
          <a:noFill/>
          <a:effectLst/>
        </p:spPr>
        <p:txBody>
          <a:bodyPr wrap="square" rtlCol="0">
            <a:spAutoFit/>
          </a:bodyPr>
          <a:lstStyle/>
          <a:p>
            <a:r>
              <a:rPr lang="en-US" dirty="0" smtClean="0"/>
              <a:t>£60000</a:t>
            </a:r>
            <a:endParaRPr lang="en-US" dirty="0"/>
          </a:p>
        </p:txBody>
      </p:sp>
      <p:sp>
        <p:nvSpPr>
          <p:cNvPr id="13" name="TextBox 12"/>
          <p:cNvSpPr txBox="1"/>
          <p:nvPr/>
        </p:nvSpPr>
        <p:spPr>
          <a:xfrm>
            <a:off x="7063037" y="2983893"/>
            <a:ext cx="2057400" cy="584776"/>
          </a:xfrm>
          <a:prstGeom prst="rect">
            <a:avLst/>
          </a:prstGeom>
          <a:noFill/>
          <a:effectLst/>
        </p:spPr>
        <p:txBody>
          <a:bodyPr wrap="square" rtlCol="0">
            <a:spAutoFit/>
          </a:bodyPr>
          <a:lstStyle/>
          <a:p>
            <a:r>
              <a:rPr lang="en-US" dirty="0" smtClean="0"/>
              <a:t>£47500</a:t>
            </a:r>
            <a:endParaRPr lang="en-US" dirty="0"/>
          </a:p>
        </p:txBody>
      </p:sp>
      <p:cxnSp>
        <p:nvCxnSpPr>
          <p:cNvPr id="15" name="Straight Connector 14"/>
          <p:cNvCxnSpPr/>
          <p:nvPr/>
        </p:nvCxnSpPr>
        <p:spPr>
          <a:xfrm flipV="1">
            <a:off x="3826933" y="3649137"/>
            <a:ext cx="1676400" cy="8464"/>
          </a:xfrm>
          <a:prstGeom prst="line">
            <a:avLst/>
          </a:prstGeom>
          <a:ln w="57150">
            <a:solidFill>
              <a:srgbClr val="000000"/>
            </a:solidFill>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7076342" y="3776132"/>
            <a:ext cx="2057400" cy="584776"/>
          </a:xfrm>
          <a:prstGeom prst="rect">
            <a:avLst/>
          </a:prstGeom>
          <a:noFill/>
          <a:effectLst/>
        </p:spPr>
        <p:txBody>
          <a:bodyPr wrap="square" rtlCol="0">
            <a:spAutoFit/>
          </a:bodyPr>
          <a:lstStyle/>
          <a:p>
            <a:r>
              <a:rPr lang="en-US" dirty="0" smtClean="0"/>
              <a:t>£107500</a:t>
            </a:r>
            <a:endParaRPr lang="en-US" dirty="0"/>
          </a:p>
        </p:txBody>
      </p:sp>
      <p:sp>
        <p:nvSpPr>
          <p:cNvPr id="16" name="Rounded Rectangle 15"/>
          <p:cNvSpPr/>
          <p:nvPr/>
        </p:nvSpPr>
        <p:spPr>
          <a:xfrm>
            <a:off x="1016007" y="3818486"/>
            <a:ext cx="2513340" cy="500066"/>
          </a:xfrm>
          <a:prstGeom prst="roundRect">
            <a:avLst/>
          </a:prstGeom>
          <a:solidFill>
            <a:srgbClr val="FF0080"/>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smtClean="0"/>
              <a:t>TAX</a:t>
            </a:r>
            <a:endParaRPr lang="en-GB" sz="2800" dirty="0"/>
          </a:p>
        </p:txBody>
      </p:sp>
      <p:sp>
        <p:nvSpPr>
          <p:cNvPr id="19" name="TextBox 18"/>
          <p:cNvSpPr txBox="1"/>
          <p:nvPr/>
        </p:nvSpPr>
        <p:spPr>
          <a:xfrm>
            <a:off x="3683000" y="2252135"/>
            <a:ext cx="2057400" cy="584776"/>
          </a:xfrm>
          <a:prstGeom prst="rect">
            <a:avLst/>
          </a:prstGeom>
          <a:noFill/>
          <a:effectLst/>
        </p:spPr>
        <p:txBody>
          <a:bodyPr wrap="square" rtlCol="0">
            <a:spAutoFit/>
          </a:bodyPr>
          <a:lstStyle/>
          <a:p>
            <a:r>
              <a:rPr lang="en-US" dirty="0" smtClean="0"/>
              <a:t>£60000</a:t>
            </a:r>
            <a:endParaRPr lang="en-US" dirty="0"/>
          </a:p>
        </p:txBody>
      </p:sp>
      <p:sp>
        <p:nvSpPr>
          <p:cNvPr id="20" name="TextBox 19"/>
          <p:cNvSpPr txBox="1"/>
          <p:nvPr/>
        </p:nvSpPr>
        <p:spPr>
          <a:xfrm>
            <a:off x="3705927" y="2966959"/>
            <a:ext cx="2057400" cy="584776"/>
          </a:xfrm>
          <a:prstGeom prst="rect">
            <a:avLst/>
          </a:prstGeom>
          <a:noFill/>
          <a:effectLst/>
        </p:spPr>
        <p:txBody>
          <a:bodyPr wrap="square" rtlCol="0">
            <a:spAutoFit/>
          </a:bodyPr>
          <a:lstStyle/>
          <a:p>
            <a:r>
              <a:rPr lang="en-US" dirty="0" smtClean="0"/>
              <a:t>£50000</a:t>
            </a:r>
            <a:endParaRPr lang="en-US" dirty="0"/>
          </a:p>
        </p:txBody>
      </p:sp>
      <p:cxnSp>
        <p:nvCxnSpPr>
          <p:cNvPr id="21" name="Straight Connector 20"/>
          <p:cNvCxnSpPr/>
          <p:nvPr/>
        </p:nvCxnSpPr>
        <p:spPr>
          <a:xfrm>
            <a:off x="7315140" y="3632201"/>
            <a:ext cx="1608724" cy="8466"/>
          </a:xfrm>
          <a:prstGeom prst="line">
            <a:avLst/>
          </a:prstGeom>
          <a:ln w="57150">
            <a:solidFill>
              <a:srgbClr val="000000"/>
            </a:solidFill>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3683000" y="3759198"/>
            <a:ext cx="2057400" cy="584776"/>
          </a:xfrm>
          <a:prstGeom prst="rect">
            <a:avLst/>
          </a:prstGeom>
          <a:noFill/>
        </p:spPr>
        <p:txBody>
          <a:bodyPr wrap="square" rtlCol="0">
            <a:spAutoFit/>
          </a:bodyPr>
          <a:lstStyle/>
          <a:p>
            <a:r>
              <a:rPr lang="en-US" dirty="0" smtClean="0"/>
              <a:t>£110000</a:t>
            </a:r>
            <a:endParaRPr lang="en-US" dirty="0"/>
          </a:p>
        </p:txBody>
      </p:sp>
      <p:sp>
        <p:nvSpPr>
          <p:cNvPr id="23" name="TextBox 22"/>
          <p:cNvSpPr txBox="1"/>
          <p:nvPr/>
        </p:nvSpPr>
        <p:spPr>
          <a:xfrm>
            <a:off x="1972675" y="1626559"/>
            <a:ext cx="1857388" cy="477054"/>
          </a:xfrm>
          <a:prstGeom prst="rect">
            <a:avLst/>
          </a:prstGeom>
          <a:noFill/>
          <a:effectLst/>
        </p:spPr>
        <p:txBody>
          <a:bodyPr wrap="square" rtlCol="0">
            <a:spAutoFit/>
          </a:bodyPr>
          <a:lstStyle/>
          <a:p>
            <a:r>
              <a:rPr lang="en-GB" sz="2400" dirty="0" smtClean="0">
                <a:solidFill>
                  <a:srgbClr val="008080"/>
                </a:solidFill>
              </a:rPr>
              <a:t>2012/13</a:t>
            </a:r>
            <a:endParaRPr lang="en-GB" sz="2400" dirty="0">
              <a:solidFill>
                <a:srgbClr val="008080"/>
              </a:solidFill>
            </a:endParaRPr>
          </a:p>
        </p:txBody>
      </p:sp>
      <p:sp>
        <p:nvSpPr>
          <p:cNvPr id="24" name="Rounded Rectangle 23"/>
          <p:cNvSpPr/>
          <p:nvPr/>
        </p:nvSpPr>
        <p:spPr>
          <a:xfrm>
            <a:off x="2280770" y="3009314"/>
            <a:ext cx="1273963"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2700" b="1" dirty="0" smtClean="0">
                <a:ln>
                  <a:solidFill>
                    <a:srgbClr val="000000"/>
                  </a:solidFill>
                </a:ln>
              </a:rPr>
              <a:t>25%</a:t>
            </a:r>
            <a:endParaRPr lang="en-GB" sz="2700" b="1" dirty="0">
              <a:ln>
                <a:solidFill>
                  <a:srgbClr val="000000"/>
                </a:solidFill>
              </a:ln>
            </a:endParaRPr>
          </a:p>
        </p:txBody>
      </p:sp>
      <p:sp>
        <p:nvSpPr>
          <p:cNvPr id="25" name="Rounded Rectangle 24"/>
          <p:cNvSpPr/>
          <p:nvPr/>
        </p:nvSpPr>
        <p:spPr>
          <a:xfrm>
            <a:off x="2280770" y="2294490"/>
            <a:ext cx="1273963"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2700" b="1" dirty="0" smtClean="0">
                <a:ln>
                  <a:solidFill>
                    <a:srgbClr val="000000"/>
                  </a:solidFill>
                </a:ln>
              </a:rPr>
              <a:t>20%</a:t>
            </a:r>
            <a:endParaRPr lang="en-GB" sz="2700" b="1" dirty="0">
              <a:ln>
                <a:solidFill>
                  <a:srgbClr val="000000"/>
                </a:solidFill>
              </a:ln>
            </a:endParaRPr>
          </a:p>
        </p:txBody>
      </p:sp>
      <p:sp>
        <p:nvSpPr>
          <p:cNvPr id="26" name="Hexagon 25"/>
          <p:cNvSpPr/>
          <p:nvPr/>
        </p:nvSpPr>
        <p:spPr>
          <a:xfrm>
            <a:off x="1874870" y="4634428"/>
            <a:ext cx="5465698" cy="903463"/>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Hexagon 26"/>
          <p:cNvSpPr/>
          <p:nvPr/>
        </p:nvSpPr>
        <p:spPr>
          <a:xfrm>
            <a:off x="1900206" y="4631276"/>
            <a:ext cx="5415026" cy="914400"/>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latin typeface="Trebuchet MS" pitchFamily="34" charset="0"/>
              </a:rPr>
              <a:t>Saving £2500 on 2012/13</a:t>
            </a:r>
          </a:p>
        </p:txBody>
      </p:sp>
      <p:cxnSp>
        <p:nvCxnSpPr>
          <p:cNvPr id="28" name="Straight Connector 27"/>
          <p:cNvCxnSpPr/>
          <p:nvPr/>
        </p:nvCxnSpPr>
        <p:spPr>
          <a:xfrm rot="10800000">
            <a:off x="0" y="5075776"/>
            <a:ext cx="2214546" cy="0"/>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a:off x="7000892" y="5075776"/>
            <a:ext cx="2143108" cy="0"/>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sp>
        <p:nvSpPr>
          <p:cNvPr id="30" name="Hexagon 29"/>
          <p:cNvSpPr/>
          <p:nvPr/>
        </p:nvSpPr>
        <p:spPr>
          <a:xfrm>
            <a:off x="1908736" y="5667362"/>
            <a:ext cx="5465698" cy="903463"/>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Hexagon 31"/>
          <p:cNvSpPr/>
          <p:nvPr/>
        </p:nvSpPr>
        <p:spPr>
          <a:xfrm>
            <a:off x="1934072" y="5664210"/>
            <a:ext cx="5415026" cy="914400"/>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latin typeface="Trebuchet MS" pitchFamily="34" charset="0"/>
              </a:rPr>
              <a:t>2015/16 Saving £7500 on 2013/14</a:t>
            </a:r>
          </a:p>
        </p:txBody>
      </p:sp>
      <p:cxnSp>
        <p:nvCxnSpPr>
          <p:cNvPr id="33" name="Straight Connector 32"/>
          <p:cNvCxnSpPr/>
          <p:nvPr/>
        </p:nvCxnSpPr>
        <p:spPr>
          <a:xfrm rot="10800000">
            <a:off x="33866" y="6125643"/>
            <a:ext cx="2214546" cy="0"/>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10800000">
            <a:off x="7034758" y="6125643"/>
            <a:ext cx="2143108" cy="0"/>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slide(fromTop)">
                                      <p:cBhvr>
                                        <p:cTn id="10" dur="500"/>
                                        <p:tgtEl>
                                          <p:spTgt spid="6"/>
                                        </p:tgtEl>
                                      </p:cBhvr>
                                    </p:animEffect>
                                  </p:childTnLst>
                                </p:cTn>
                              </p:par>
                              <p:par>
                                <p:cTn id="11" presetID="12" presetClass="entr" presetSubtype="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slide(fromTop)">
                                      <p:cBhvr>
                                        <p:cTn id="13" dur="500"/>
                                        <p:tgtEl>
                                          <p:spTgt spid="5"/>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par>
                          <p:cTn id="18" fill="hold">
                            <p:stCondLst>
                              <p:cond delay="1500"/>
                            </p:stCondLst>
                            <p:childTnLst>
                              <p:par>
                                <p:cTn id="19" presetID="47" presetClass="entr" presetSubtype="0"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4000"/>
                            </p:stCondLst>
                            <p:childTnLst>
                              <p:par>
                                <p:cTn id="37" presetID="10" presetClass="entr" presetSubtype="0" fill="hold" grpId="1"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par>
                          <p:cTn id="40" fill="hold">
                            <p:stCondLst>
                              <p:cond delay="4500"/>
                            </p:stCondLst>
                            <p:childTnLst>
                              <p:par>
                                <p:cTn id="41" presetID="12" presetClass="entr" presetSubtype="8"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slide(fromLeft)">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1000"/>
                                        <p:tgtEl>
                                          <p:spTgt spid="4"/>
                                        </p:tgtEl>
                                      </p:cBhvr>
                                    </p:animEffect>
                                  </p:childTnLst>
                                </p:cTn>
                              </p:par>
                            </p:childTnLst>
                          </p:cTn>
                        </p:par>
                        <p:par>
                          <p:cTn id="49" fill="hold">
                            <p:stCondLst>
                              <p:cond delay="1000"/>
                            </p:stCondLst>
                            <p:childTnLst>
                              <p:par>
                                <p:cTn id="50" presetID="10" presetClass="entr" presetSubtype="0" fill="hold" grpId="0" nodeType="after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1000"/>
                                        <p:tgtEl>
                                          <p:spTgt spid="7"/>
                                        </p:tgtEl>
                                      </p:cBhvr>
                                    </p:animEffect>
                                  </p:childTnLst>
                                </p:cTn>
                              </p:par>
                            </p:childTnLst>
                          </p:cTn>
                        </p:par>
                        <p:par>
                          <p:cTn id="53" fill="hold">
                            <p:stCondLst>
                              <p:cond delay="2000"/>
                            </p:stCondLst>
                            <p:childTnLst>
                              <p:par>
                                <p:cTn id="54" presetID="10" presetClass="entr" presetSubtype="0" fill="hold" grpId="0" nodeType="after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1000"/>
                                        <p:tgtEl>
                                          <p:spTgt spid="8"/>
                                        </p:tgtEl>
                                      </p:cBhvr>
                                    </p:animEffect>
                                  </p:childTnLst>
                                </p:cTn>
                              </p:par>
                            </p:childTnLst>
                          </p:cTn>
                        </p:par>
                        <p:par>
                          <p:cTn id="57" fill="hold">
                            <p:stCondLst>
                              <p:cond delay="3000"/>
                            </p:stCondLst>
                            <p:childTnLst>
                              <p:par>
                                <p:cTn id="58" presetID="10" presetClass="entr" presetSubtype="0" fill="hold" grpId="0" nodeType="after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500"/>
                                        <p:tgtEl>
                                          <p:spTgt spid="12"/>
                                        </p:tgtEl>
                                      </p:cBhvr>
                                    </p:animEffect>
                                  </p:childTnLst>
                                </p:cTn>
                              </p:par>
                            </p:childTnLst>
                          </p:cTn>
                        </p:par>
                        <p:par>
                          <p:cTn id="61" fill="hold">
                            <p:stCondLst>
                              <p:cond delay="3500"/>
                            </p:stCondLst>
                            <p:childTnLst>
                              <p:par>
                                <p:cTn id="62" presetID="10" presetClass="entr" presetSubtype="0" fill="hold" grpId="0" nodeType="after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500"/>
                                        <p:tgtEl>
                                          <p:spTgt spid="13"/>
                                        </p:tgtEl>
                                      </p:cBhvr>
                                    </p:animEffect>
                                  </p:childTnLst>
                                </p:cTn>
                              </p:par>
                            </p:childTnLst>
                          </p:cTn>
                        </p:par>
                        <p:par>
                          <p:cTn id="65" fill="hold">
                            <p:stCondLst>
                              <p:cond delay="4000"/>
                            </p:stCondLst>
                            <p:childTnLst>
                              <p:par>
                                <p:cTn id="66" presetID="22" presetClass="entr" presetSubtype="8" fill="hold" nodeType="after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wipe(left)">
                                      <p:cBhvr>
                                        <p:cTn id="68" dur="500"/>
                                        <p:tgtEl>
                                          <p:spTgt spid="21"/>
                                        </p:tgtEl>
                                      </p:cBhvr>
                                    </p:animEffect>
                                  </p:childTnLst>
                                </p:cTn>
                              </p:par>
                            </p:childTnLst>
                          </p:cTn>
                        </p:par>
                        <p:par>
                          <p:cTn id="69" fill="hold">
                            <p:stCondLst>
                              <p:cond delay="4500"/>
                            </p:stCondLst>
                            <p:childTnLst>
                              <p:par>
                                <p:cTn id="70" presetID="12" presetClass="entr" presetSubtype="8" fill="hold" grpId="0" nodeType="after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slide(fromLeft)">
                                      <p:cBhvr>
                                        <p:cTn id="72" dur="5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ipe(left)">
                                      <p:cBhvr>
                                        <p:cTn id="77" dur="500"/>
                                        <p:tgtEl>
                                          <p:spTgt spid="28"/>
                                        </p:tgtEl>
                                      </p:cBhvr>
                                    </p:animEffect>
                                  </p:childTnLst>
                                </p:cTn>
                              </p:par>
                            </p:childTnLst>
                          </p:cTn>
                        </p:par>
                        <p:par>
                          <p:cTn id="78" fill="hold">
                            <p:stCondLst>
                              <p:cond delay="500"/>
                            </p:stCondLst>
                            <p:childTnLst>
                              <p:par>
                                <p:cTn id="79" presetID="22" presetClass="entr" presetSubtype="8" fill="hold" grpId="0" nodeType="after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wipe(left)">
                                      <p:cBhvr>
                                        <p:cTn id="81" dur="500"/>
                                        <p:tgtEl>
                                          <p:spTgt spid="26"/>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7"/>
                                        </p:tgtEl>
                                        <p:attrNameLst>
                                          <p:attrName>style.visibility</p:attrName>
                                        </p:attrNameLst>
                                      </p:cBhvr>
                                      <p:to>
                                        <p:strVal val="visible"/>
                                      </p:to>
                                    </p:set>
                                    <p:animEffect transition="in" filter="fade">
                                      <p:cBhvr>
                                        <p:cTn id="84" dur="1000"/>
                                        <p:tgtEl>
                                          <p:spTgt spid="27"/>
                                        </p:tgtEl>
                                      </p:cBhvr>
                                    </p:animEffect>
                                  </p:childTnLst>
                                </p:cTn>
                              </p:par>
                              <p:par>
                                <p:cTn id="85" presetID="22" presetClass="entr" presetSubtype="8" fill="hold" nodeType="withEffect">
                                  <p:stCondLst>
                                    <p:cond delay="500"/>
                                  </p:stCondLst>
                                  <p:childTnLst>
                                    <p:set>
                                      <p:cBhvr>
                                        <p:cTn id="86" dur="1" fill="hold">
                                          <p:stCondLst>
                                            <p:cond delay="0"/>
                                          </p:stCondLst>
                                        </p:cTn>
                                        <p:tgtEl>
                                          <p:spTgt spid="29"/>
                                        </p:tgtEl>
                                        <p:attrNameLst>
                                          <p:attrName>style.visibility</p:attrName>
                                        </p:attrNameLst>
                                      </p:cBhvr>
                                      <p:to>
                                        <p:strVal val="visible"/>
                                      </p:to>
                                    </p:set>
                                    <p:animEffect transition="in" filter="wipe(left)">
                                      <p:cBhvr>
                                        <p:cTn id="87" dur="500"/>
                                        <p:tgtEl>
                                          <p:spTgt spid="29"/>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33"/>
                                        </p:tgtEl>
                                        <p:attrNameLst>
                                          <p:attrName>style.visibility</p:attrName>
                                        </p:attrNameLst>
                                      </p:cBhvr>
                                      <p:to>
                                        <p:strVal val="visible"/>
                                      </p:to>
                                    </p:set>
                                    <p:animEffect transition="in" filter="wipe(left)">
                                      <p:cBhvr>
                                        <p:cTn id="92" dur="500"/>
                                        <p:tgtEl>
                                          <p:spTgt spid="33"/>
                                        </p:tgtEl>
                                      </p:cBhvr>
                                    </p:animEffect>
                                  </p:childTnLst>
                                </p:cTn>
                              </p:par>
                            </p:childTnLst>
                          </p:cTn>
                        </p:par>
                        <p:par>
                          <p:cTn id="93" fill="hold">
                            <p:stCondLst>
                              <p:cond delay="500"/>
                            </p:stCondLst>
                            <p:childTnLst>
                              <p:par>
                                <p:cTn id="94" presetID="22" presetClass="entr" presetSubtype="8" fill="hold" grpId="0" nodeType="afterEffect">
                                  <p:stCondLst>
                                    <p:cond delay="0"/>
                                  </p:stCondLst>
                                  <p:childTnLst>
                                    <p:set>
                                      <p:cBhvr>
                                        <p:cTn id="95" dur="1" fill="hold">
                                          <p:stCondLst>
                                            <p:cond delay="0"/>
                                          </p:stCondLst>
                                        </p:cTn>
                                        <p:tgtEl>
                                          <p:spTgt spid="30"/>
                                        </p:tgtEl>
                                        <p:attrNameLst>
                                          <p:attrName>style.visibility</p:attrName>
                                        </p:attrNameLst>
                                      </p:cBhvr>
                                      <p:to>
                                        <p:strVal val="visible"/>
                                      </p:to>
                                    </p:set>
                                    <p:animEffect transition="in" filter="wipe(left)">
                                      <p:cBhvr>
                                        <p:cTn id="96" dur="500"/>
                                        <p:tgtEl>
                                          <p:spTgt spid="30"/>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32"/>
                                        </p:tgtEl>
                                        <p:attrNameLst>
                                          <p:attrName>style.visibility</p:attrName>
                                        </p:attrNameLst>
                                      </p:cBhvr>
                                      <p:to>
                                        <p:strVal val="visible"/>
                                      </p:to>
                                    </p:set>
                                    <p:animEffect transition="in" filter="fade">
                                      <p:cBhvr>
                                        <p:cTn id="99" dur="1000"/>
                                        <p:tgtEl>
                                          <p:spTgt spid="32"/>
                                        </p:tgtEl>
                                      </p:cBhvr>
                                    </p:animEffect>
                                  </p:childTnLst>
                                </p:cTn>
                              </p:par>
                              <p:par>
                                <p:cTn id="100" presetID="22" presetClass="entr" presetSubtype="8" fill="hold" nodeType="withEffect">
                                  <p:stCondLst>
                                    <p:cond delay="500"/>
                                  </p:stCondLst>
                                  <p:childTnLst>
                                    <p:set>
                                      <p:cBhvr>
                                        <p:cTn id="101" dur="1" fill="hold">
                                          <p:stCondLst>
                                            <p:cond delay="0"/>
                                          </p:stCondLst>
                                        </p:cTn>
                                        <p:tgtEl>
                                          <p:spTgt spid="34"/>
                                        </p:tgtEl>
                                        <p:attrNameLst>
                                          <p:attrName>style.visibility</p:attrName>
                                        </p:attrNameLst>
                                      </p:cBhvr>
                                      <p:to>
                                        <p:strVal val="visible"/>
                                      </p:to>
                                    </p:set>
                                    <p:animEffect transition="in" filter="wipe(left)">
                                      <p:cBhvr>
                                        <p:cTn id="10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12" grpId="0"/>
      <p:bldP spid="13" grpId="0"/>
      <p:bldP spid="18" grpId="0"/>
      <p:bldP spid="16" grpId="1" animBg="1"/>
      <p:bldP spid="19" grpId="0"/>
      <p:bldP spid="20" grpId="0"/>
      <p:bldP spid="22" grpId="0"/>
      <p:bldP spid="23" grpId="0"/>
      <p:bldP spid="24" grpId="0" animBg="1"/>
      <p:bldP spid="25" grpId="0" animBg="1"/>
      <p:bldP spid="26" grpId="0" animBg="1"/>
      <p:bldP spid="27" grpId="0" animBg="1"/>
      <p:bldP spid="30" grpId="0" animBg="1"/>
      <p:bldP spid="3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56740" y="1151462"/>
            <a:ext cx="6400800" cy="990600"/>
          </a:xfrm>
        </p:spPr>
        <p:txBody>
          <a:bodyPr/>
          <a:lstStyle/>
          <a:p>
            <a:r>
              <a:rPr lang="en-US" dirty="0" smtClean="0"/>
              <a:t>Dividend 2013/14</a:t>
            </a:r>
            <a:endParaRPr lang="en-US" dirty="0"/>
          </a:p>
        </p:txBody>
      </p:sp>
      <p:grpSp>
        <p:nvGrpSpPr>
          <p:cNvPr id="4" name="Group 19"/>
          <p:cNvGrpSpPr/>
          <p:nvPr/>
        </p:nvGrpSpPr>
        <p:grpSpPr>
          <a:xfrm>
            <a:off x="1532468" y="1170280"/>
            <a:ext cx="1825663" cy="1857226"/>
            <a:chOff x="1600200" y="1170280"/>
            <a:chExt cx="1825663" cy="1857226"/>
          </a:xfrm>
        </p:grpSpPr>
        <p:sp>
          <p:nvSpPr>
            <p:cNvPr id="5" name="Oval 4"/>
            <p:cNvSpPr/>
            <p:nvPr/>
          </p:nvSpPr>
          <p:spPr bwMode="auto">
            <a:xfrm>
              <a:off x="1600200" y="1170280"/>
              <a:ext cx="1825663" cy="1857226"/>
            </a:xfrm>
            <a:prstGeom prst="ellipse">
              <a:avLst/>
            </a:prstGeom>
            <a:solidFill>
              <a:srgbClr val="3366FF"/>
            </a:solidFill>
            <a:ln>
              <a:solidFill>
                <a:srgbClr val="3366FF"/>
              </a:solidFill>
            </a:ln>
            <a:scene3d>
              <a:camera prst="orthographicFront">
                <a:rot lat="16499984" lon="0" rev="0"/>
              </a:camera>
              <a:lightRig rig="contrasting" dir="t"/>
            </a:scene3d>
            <a:sp3d extrusionH="3810000" contourW="12700">
              <a:contourClr>
                <a:schemeClr val="accent5">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GB" sz="3600" b="1" dirty="0"/>
                <a:t>	</a:t>
              </a:r>
            </a:p>
          </p:txBody>
        </p:sp>
        <p:sp>
          <p:nvSpPr>
            <p:cNvPr id="6" name="Rectangle 5"/>
            <p:cNvSpPr/>
            <p:nvPr/>
          </p:nvSpPr>
          <p:spPr bwMode="auto">
            <a:xfrm>
              <a:off x="1834101" y="2088055"/>
              <a:ext cx="1313456" cy="769441"/>
            </a:xfrm>
            <a:prstGeom prst="rect">
              <a:avLst/>
            </a:prstGeom>
            <a:noFill/>
            <a:ln>
              <a:noFill/>
            </a:ln>
          </p:spPr>
          <p:txBody>
            <a:bodyPr wrap="none">
              <a:spAutoFit/>
            </a:bodyPr>
            <a:lstStyle/>
            <a:p>
              <a:pPr algn="ctr" eaLnBrk="0" hangingPunct="0">
                <a:defRPr/>
              </a:pPr>
              <a:r>
                <a:rPr lang="en-GB" sz="4400" b="1" dirty="0" smtClean="0">
                  <a:ln>
                    <a:solidFill>
                      <a:sysClr val="windowText" lastClr="000000"/>
                    </a:solidFill>
                  </a:ln>
                  <a:solidFill>
                    <a:schemeClr val="bg1"/>
                  </a:solidFill>
                  <a:latin typeface="+mj-lt"/>
                  <a:ea typeface="ＭＳ Ｐゴシック" pitchFamily="48" charset="-128"/>
                </a:rPr>
                <a:t>£10k</a:t>
              </a:r>
              <a:endParaRPr lang="en-GB" sz="4400" b="1" dirty="0">
                <a:ln>
                  <a:solidFill>
                    <a:sysClr val="windowText" lastClr="000000"/>
                  </a:solidFill>
                </a:ln>
                <a:solidFill>
                  <a:schemeClr val="bg1"/>
                </a:solidFill>
                <a:latin typeface="+mj-lt"/>
                <a:ea typeface="ＭＳ Ｐゴシック" pitchFamily="48" charset="-128"/>
              </a:endParaRPr>
            </a:p>
          </p:txBody>
        </p:sp>
      </p:grpSp>
      <p:grpSp>
        <p:nvGrpSpPr>
          <p:cNvPr id="7" name="Group 14"/>
          <p:cNvGrpSpPr>
            <a:grpSpLocks/>
          </p:cNvGrpSpPr>
          <p:nvPr/>
        </p:nvGrpSpPr>
        <p:grpSpPr bwMode="auto">
          <a:xfrm>
            <a:off x="1535604" y="4619771"/>
            <a:ext cx="1825664" cy="1857229"/>
            <a:chOff x="1013946" y="2731802"/>
            <a:chExt cx="2539621" cy="1857389"/>
          </a:xfrm>
        </p:grpSpPr>
        <p:sp>
          <p:nvSpPr>
            <p:cNvPr id="14" name="Oval 13"/>
            <p:cNvSpPr/>
            <p:nvPr/>
          </p:nvSpPr>
          <p:spPr>
            <a:xfrm>
              <a:off x="1013946" y="2731802"/>
              <a:ext cx="2539621" cy="1857389"/>
            </a:xfrm>
            <a:prstGeom prst="ellipse">
              <a:avLst/>
            </a:prstGeom>
            <a:solidFill>
              <a:srgbClr val="FF0080"/>
            </a:solidFill>
            <a:ln>
              <a:solidFill>
                <a:srgbClr val="FF0080"/>
              </a:solidFill>
            </a:ln>
            <a:scene3d>
              <a:camera prst="orthographicFront">
                <a:rot lat="16499984" lon="0" rev="0"/>
              </a:camera>
              <a:lightRig rig="contrasting" dir="t"/>
            </a:scene3d>
            <a:sp3d extrusionH="381000" contourW="12700">
              <a:contourClr>
                <a:schemeClr val="tx1">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GB" sz="3600" b="1" dirty="0"/>
                <a:t>	</a:t>
              </a:r>
            </a:p>
          </p:txBody>
        </p:sp>
        <p:sp>
          <p:nvSpPr>
            <p:cNvPr id="15" name="Rectangle 14"/>
            <p:cNvSpPr/>
            <p:nvPr/>
          </p:nvSpPr>
          <p:spPr>
            <a:xfrm>
              <a:off x="1097499" y="3517529"/>
              <a:ext cx="2246010" cy="769507"/>
            </a:xfrm>
            <a:prstGeom prst="rect">
              <a:avLst/>
            </a:prstGeom>
          </p:spPr>
          <p:txBody>
            <a:bodyPr wrap="none">
              <a:spAutoFit/>
            </a:bodyPr>
            <a:lstStyle/>
            <a:p>
              <a:pPr algn="ctr" eaLnBrk="0" hangingPunct="0">
                <a:defRPr/>
              </a:pPr>
              <a:r>
                <a:rPr lang="en-GB" sz="4400" b="1" dirty="0" smtClean="0">
                  <a:ln>
                    <a:solidFill>
                      <a:sysClr val="windowText" lastClr="000000"/>
                    </a:solidFill>
                  </a:ln>
                  <a:solidFill>
                    <a:schemeClr val="bg1"/>
                  </a:solidFill>
                  <a:latin typeface="+mj-lt"/>
                  <a:ea typeface="ＭＳ Ｐゴシック" pitchFamily="48" charset="-128"/>
                </a:rPr>
                <a:t>£</a:t>
              </a:r>
              <a:r>
                <a:rPr lang="en-GB" sz="4400" b="1" dirty="0" smtClean="0">
                  <a:ln>
                    <a:solidFill>
                      <a:sysClr val="windowText" lastClr="000000"/>
                    </a:solidFill>
                  </a:ln>
                  <a:solidFill>
                    <a:schemeClr val="bg1"/>
                  </a:solidFill>
                  <a:latin typeface="+mj-lt"/>
                </a:rPr>
                <a:t>2375</a:t>
              </a:r>
              <a:endParaRPr lang="en-GB" b="1" dirty="0">
                <a:ln>
                  <a:solidFill>
                    <a:sysClr val="windowText" lastClr="000000"/>
                  </a:solidFill>
                </a:ln>
                <a:solidFill>
                  <a:schemeClr val="bg1"/>
                </a:solidFill>
                <a:latin typeface="+mj-lt"/>
                <a:ea typeface="ＭＳ Ｐゴシック" pitchFamily="48" charset="-128"/>
              </a:endParaRPr>
            </a:p>
          </p:txBody>
        </p:sp>
      </p:grpSp>
      <p:grpSp>
        <p:nvGrpSpPr>
          <p:cNvPr id="8" name="Group 18"/>
          <p:cNvGrpSpPr/>
          <p:nvPr/>
        </p:nvGrpSpPr>
        <p:grpSpPr>
          <a:xfrm>
            <a:off x="1551940" y="1179477"/>
            <a:ext cx="1825663" cy="1857226"/>
            <a:chOff x="5791200" y="609600"/>
            <a:chExt cx="1825663" cy="1857226"/>
          </a:xfrm>
        </p:grpSpPr>
        <p:sp>
          <p:nvSpPr>
            <p:cNvPr id="18" name="Oval 17"/>
            <p:cNvSpPr/>
            <p:nvPr/>
          </p:nvSpPr>
          <p:spPr bwMode="auto">
            <a:xfrm>
              <a:off x="5791200" y="609600"/>
              <a:ext cx="1825663" cy="1857226"/>
            </a:xfrm>
            <a:prstGeom prst="ellipse">
              <a:avLst/>
            </a:prstGeom>
            <a:solidFill>
              <a:srgbClr val="3366FF"/>
            </a:solidFill>
            <a:ln>
              <a:solidFill>
                <a:srgbClr val="3366FF"/>
              </a:solidFill>
            </a:ln>
            <a:scene3d>
              <a:camera prst="orthographicFront">
                <a:rot lat="16499984" lon="0" rev="0"/>
              </a:camera>
              <a:lightRig rig="contrasting" dir="t"/>
            </a:scene3d>
            <a:sp3d extrusionH="3429000" contourW="12700">
              <a:contourClr>
                <a:schemeClr val="accent5">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GB" sz="3600" b="1" dirty="0"/>
                <a:t>	</a:t>
              </a:r>
            </a:p>
          </p:txBody>
        </p:sp>
        <p:sp>
          <p:nvSpPr>
            <p:cNvPr id="9" name="Rectangle 8"/>
            <p:cNvSpPr/>
            <p:nvPr/>
          </p:nvSpPr>
          <p:spPr bwMode="auto">
            <a:xfrm>
              <a:off x="5867400" y="1600200"/>
              <a:ext cx="1614595" cy="769441"/>
            </a:xfrm>
            <a:prstGeom prst="rect">
              <a:avLst/>
            </a:prstGeom>
            <a:noFill/>
          </p:spPr>
          <p:txBody>
            <a:bodyPr wrap="none">
              <a:spAutoFit/>
            </a:bodyPr>
            <a:lstStyle/>
            <a:p>
              <a:pPr algn="ctr" eaLnBrk="0" hangingPunct="0">
                <a:defRPr/>
              </a:pPr>
              <a:r>
                <a:rPr lang="en-GB" sz="4400" b="1" dirty="0" smtClean="0">
                  <a:ln>
                    <a:solidFill>
                      <a:sysClr val="windowText" lastClr="000000"/>
                    </a:solidFill>
                  </a:ln>
                  <a:solidFill>
                    <a:schemeClr val="bg1"/>
                  </a:solidFill>
                  <a:latin typeface="+mj-lt"/>
                  <a:ea typeface="ＭＳ Ｐゴシック" pitchFamily="48" charset="-128"/>
                </a:rPr>
                <a:t>£</a:t>
              </a:r>
              <a:r>
                <a:rPr lang="en-GB" sz="4400" b="1" dirty="0" smtClean="0">
                  <a:ln>
                    <a:solidFill>
                      <a:sysClr val="windowText" lastClr="000000"/>
                    </a:solidFill>
                  </a:ln>
                  <a:solidFill>
                    <a:schemeClr val="bg1"/>
                  </a:solidFill>
                  <a:latin typeface="+mj-lt"/>
                </a:rPr>
                <a:t>7625</a:t>
              </a:r>
              <a:endParaRPr lang="en-GB" sz="4400" b="1" dirty="0" smtClean="0">
                <a:ln>
                  <a:solidFill>
                    <a:sysClr val="windowText" lastClr="000000"/>
                  </a:solidFill>
                </a:ln>
                <a:solidFill>
                  <a:schemeClr val="bg1"/>
                </a:solidFill>
                <a:latin typeface="+mj-lt"/>
                <a:ea typeface="ＭＳ Ｐゴシック" pitchFamily="48" charset="-128"/>
              </a:endParaRPr>
            </a:p>
          </p:txBody>
        </p:sp>
      </p:grpSp>
      <p:grpSp>
        <p:nvGrpSpPr>
          <p:cNvPr id="10" name="Group 14"/>
          <p:cNvGrpSpPr>
            <a:grpSpLocks/>
          </p:cNvGrpSpPr>
          <p:nvPr/>
        </p:nvGrpSpPr>
        <p:grpSpPr bwMode="auto">
          <a:xfrm>
            <a:off x="206868" y="4408105"/>
            <a:ext cx="1825663" cy="1857229"/>
            <a:chOff x="1013946" y="2731802"/>
            <a:chExt cx="2539621" cy="1857389"/>
          </a:xfrm>
        </p:grpSpPr>
        <p:sp>
          <p:nvSpPr>
            <p:cNvPr id="11" name="Oval 10"/>
            <p:cNvSpPr/>
            <p:nvPr/>
          </p:nvSpPr>
          <p:spPr>
            <a:xfrm>
              <a:off x="1013946" y="2731802"/>
              <a:ext cx="2539621" cy="1857389"/>
            </a:xfrm>
            <a:prstGeom prst="ellipse">
              <a:avLst/>
            </a:prstGeom>
            <a:solidFill>
              <a:srgbClr val="FF6600"/>
            </a:solidFill>
            <a:ln>
              <a:solidFill>
                <a:srgbClr val="FF6600"/>
              </a:solidFill>
            </a:ln>
            <a:scene3d>
              <a:camera prst="orthographicFront">
                <a:rot lat="16499984" lon="0" rev="0"/>
              </a:camera>
              <a:lightRig rig="contrasting" dir="t"/>
            </a:scene3d>
            <a:sp3d extrusionH="215900" contourW="12700">
              <a:contourClr>
                <a:schemeClr val="tx1">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GB" sz="3600" b="1" dirty="0"/>
                <a:t>	</a:t>
              </a:r>
            </a:p>
          </p:txBody>
        </p:sp>
        <p:sp>
          <p:nvSpPr>
            <p:cNvPr id="12" name="Rectangle 11"/>
            <p:cNvSpPr/>
            <p:nvPr/>
          </p:nvSpPr>
          <p:spPr>
            <a:xfrm>
              <a:off x="1033829" y="3333589"/>
              <a:ext cx="2246011" cy="769507"/>
            </a:xfrm>
            <a:prstGeom prst="rect">
              <a:avLst/>
            </a:prstGeom>
          </p:spPr>
          <p:txBody>
            <a:bodyPr wrap="none">
              <a:spAutoFit/>
            </a:bodyPr>
            <a:lstStyle/>
            <a:p>
              <a:pPr algn="ctr" eaLnBrk="0" hangingPunct="0">
                <a:defRPr/>
              </a:pPr>
              <a:r>
                <a:rPr lang="en-GB" sz="4400" b="1" dirty="0" smtClean="0">
                  <a:ln>
                    <a:solidFill>
                      <a:sysClr val="windowText" lastClr="000000"/>
                    </a:solidFill>
                  </a:ln>
                  <a:solidFill>
                    <a:schemeClr val="bg1"/>
                  </a:solidFill>
                  <a:latin typeface="+mj-lt"/>
                  <a:ea typeface="ＭＳ Ｐゴシック" pitchFamily="48" charset="-128"/>
                </a:rPr>
                <a:t>£</a:t>
              </a:r>
              <a:r>
                <a:rPr lang="en-GB" sz="4400" b="1" dirty="0" smtClean="0">
                  <a:ln>
                    <a:solidFill>
                      <a:sysClr val="windowText" lastClr="000000"/>
                    </a:solidFill>
                  </a:ln>
                  <a:solidFill>
                    <a:schemeClr val="bg1"/>
                  </a:solidFill>
                  <a:latin typeface="+mj-lt"/>
                </a:rPr>
                <a:t>1906</a:t>
              </a:r>
              <a:endParaRPr lang="en-GB" b="1" dirty="0">
                <a:ln>
                  <a:solidFill>
                    <a:sysClr val="windowText" lastClr="000000"/>
                  </a:solidFill>
                </a:ln>
                <a:solidFill>
                  <a:schemeClr val="bg1"/>
                </a:solidFill>
                <a:latin typeface="+mj-lt"/>
                <a:ea typeface="ＭＳ Ｐゴシック" pitchFamily="48" charset="-128"/>
              </a:endParaRPr>
            </a:p>
          </p:txBody>
        </p:sp>
      </p:grpSp>
      <p:grpSp>
        <p:nvGrpSpPr>
          <p:cNvPr id="13" name="Group 20"/>
          <p:cNvGrpSpPr/>
          <p:nvPr/>
        </p:nvGrpSpPr>
        <p:grpSpPr>
          <a:xfrm>
            <a:off x="226993" y="946225"/>
            <a:ext cx="1825663" cy="1857226"/>
            <a:chOff x="5791200" y="609600"/>
            <a:chExt cx="1825663" cy="1857226"/>
          </a:xfrm>
        </p:grpSpPr>
        <p:sp>
          <p:nvSpPr>
            <p:cNvPr id="22" name="Oval 21"/>
            <p:cNvSpPr/>
            <p:nvPr/>
          </p:nvSpPr>
          <p:spPr bwMode="auto">
            <a:xfrm>
              <a:off x="5791200" y="609600"/>
              <a:ext cx="1825663" cy="1857226"/>
            </a:xfrm>
            <a:prstGeom prst="ellipse">
              <a:avLst/>
            </a:prstGeom>
            <a:solidFill>
              <a:srgbClr val="3366FF"/>
            </a:solidFill>
            <a:ln>
              <a:solidFill>
                <a:srgbClr val="3366FF"/>
              </a:solidFill>
            </a:ln>
            <a:scene3d>
              <a:camera prst="orthographicFront">
                <a:rot lat="16499984" lon="0" rev="0"/>
              </a:camera>
              <a:lightRig rig="contrasting" dir="t"/>
            </a:scene3d>
            <a:sp3d extrusionH="3213100" contourW="12700">
              <a:contourClr>
                <a:schemeClr val="accent5">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GB" sz="3600" b="1" dirty="0"/>
                <a:t>	</a:t>
              </a:r>
            </a:p>
          </p:txBody>
        </p:sp>
        <p:sp>
          <p:nvSpPr>
            <p:cNvPr id="23" name="Rectangle 22"/>
            <p:cNvSpPr/>
            <p:nvPr/>
          </p:nvSpPr>
          <p:spPr bwMode="auto">
            <a:xfrm>
              <a:off x="5867400" y="1600200"/>
              <a:ext cx="1614595" cy="769441"/>
            </a:xfrm>
            <a:prstGeom prst="rect">
              <a:avLst/>
            </a:prstGeom>
            <a:noFill/>
          </p:spPr>
          <p:txBody>
            <a:bodyPr wrap="none">
              <a:spAutoFit/>
            </a:bodyPr>
            <a:lstStyle/>
            <a:p>
              <a:pPr algn="ctr" eaLnBrk="0" hangingPunct="0">
                <a:defRPr/>
              </a:pPr>
              <a:r>
                <a:rPr lang="en-GB" sz="4400" b="1" dirty="0" smtClean="0">
                  <a:ln>
                    <a:solidFill>
                      <a:sysClr val="windowText" lastClr="000000"/>
                    </a:solidFill>
                  </a:ln>
                  <a:solidFill>
                    <a:schemeClr val="bg1"/>
                  </a:solidFill>
                  <a:latin typeface="+mj-lt"/>
                  <a:ea typeface="ＭＳ Ｐゴシック" pitchFamily="48" charset="-128"/>
                </a:rPr>
                <a:t>£</a:t>
              </a:r>
              <a:r>
                <a:rPr lang="en-GB" sz="4400" b="1" dirty="0" smtClean="0">
                  <a:ln>
                    <a:solidFill>
                      <a:sysClr val="windowText" lastClr="000000"/>
                    </a:solidFill>
                  </a:ln>
                  <a:solidFill>
                    <a:schemeClr val="bg1"/>
                  </a:solidFill>
                  <a:latin typeface="+mj-lt"/>
                </a:rPr>
                <a:t>5719</a:t>
              </a:r>
              <a:endParaRPr lang="en-GB" sz="4400" b="1" dirty="0" smtClean="0">
                <a:ln>
                  <a:solidFill>
                    <a:sysClr val="windowText" lastClr="000000"/>
                  </a:solidFill>
                </a:ln>
                <a:solidFill>
                  <a:schemeClr val="bg1"/>
                </a:solidFill>
                <a:latin typeface="+mj-lt"/>
                <a:ea typeface="ＭＳ Ｐゴシック" pitchFamily="48" charset="-128"/>
              </a:endParaRPr>
            </a:p>
          </p:txBody>
        </p:sp>
      </p:grpSp>
      <p:grpSp>
        <p:nvGrpSpPr>
          <p:cNvPr id="16" name="Group 14"/>
          <p:cNvGrpSpPr>
            <a:grpSpLocks/>
          </p:cNvGrpSpPr>
          <p:nvPr/>
        </p:nvGrpSpPr>
        <p:grpSpPr bwMode="auto">
          <a:xfrm>
            <a:off x="2696068" y="4374237"/>
            <a:ext cx="1825663" cy="1857229"/>
            <a:chOff x="1013946" y="2731802"/>
            <a:chExt cx="2539621" cy="1857389"/>
          </a:xfrm>
        </p:grpSpPr>
        <p:sp>
          <p:nvSpPr>
            <p:cNvPr id="27" name="Oval 26"/>
            <p:cNvSpPr/>
            <p:nvPr/>
          </p:nvSpPr>
          <p:spPr>
            <a:xfrm>
              <a:off x="1013946" y="2731802"/>
              <a:ext cx="2539621" cy="1857389"/>
            </a:xfrm>
            <a:prstGeom prst="ellipse">
              <a:avLst/>
            </a:prstGeom>
            <a:solidFill>
              <a:srgbClr val="FF6600"/>
            </a:solidFill>
            <a:ln>
              <a:solidFill>
                <a:srgbClr val="FF6600"/>
              </a:solidFill>
            </a:ln>
            <a:scene3d>
              <a:camera prst="orthographicFront">
                <a:rot lat="16499984" lon="0" rev="0"/>
              </a:camera>
              <a:lightRig rig="contrasting" dir="t"/>
            </a:scene3d>
            <a:sp3d extrusionH="215900" contourW="12700">
              <a:contourClr>
                <a:schemeClr val="tx1">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GB" sz="3600" b="1" dirty="0"/>
                <a:t>	</a:t>
              </a:r>
            </a:p>
          </p:txBody>
        </p:sp>
        <p:sp>
          <p:nvSpPr>
            <p:cNvPr id="28" name="Rectangle 27"/>
            <p:cNvSpPr/>
            <p:nvPr/>
          </p:nvSpPr>
          <p:spPr>
            <a:xfrm>
              <a:off x="1033827" y="3333589"/>
              <a:ext cx="2246011" cy="769507"/>
            </a:xfrm>
            <a:prstGeom prst="rect">
              <a:avLst/>
            </a:prstGeom>
          </p:spPr>
          <p:txBody>
            <a:bodyPr wrap="none">
              <a:spAutoFit/>
            </a:bodyPr>
            <a:lstStyle/>
            <a:p>
              <a:pPr algn="ctr" eaLnBrk="0" hangingPunct="0">
                <a:defRPr/>
              </a:pPr>
              <a:r>
                <a:rPr lang="en-GB" sz="4400" b="1" dirty="0" smtClean="0">
                  <a:ln>
                    <a:solidFill>
                      <a:sysClr val="windowText" lastClr="000000"/>
                    </a:solidFill>
                  </a:ln>
                  <a:solidFill>
                    <a:schemeClr val="bg1"/>
                  </a:solidFill>
                  <a:latin typeface="+mj-lt"/>
                  <a:ea typeface="ＭＳ Ｐゴシック" pitchFamily="48" charset="-128"/>
                </a:rPr>
                <a:t>£</a:t>
              </a:r>
              <a:r>
                <a:rPr lang="en-GB" sz="4400" b="1" dirty="0" smtClean="0">
                  <a:ln>
                    <a:solidFill>
                      <a:sysClr val="windowText" lastClr="000000"/>
                    </a:solidFill>
                  </a:ln>
                  <a:solidFill>
                    <a:schemeClr val="bg1"/>
                  </a:solidFill>
                  <a:latin typeface="+mj-lt"/>
                </a:rPr>
                <a:t>2333</a:t>
              </a:r>
              <a:endParaRPr lang="en-GB" b="1" dirty="0">
                <a:ln>
                  <a:solidFill>
                    <a:sysClr val="windowText" lastClr="000000"/>
                  </a:solidFill>
                </a:ln>
                <a:solidFill>
                  <a:schemeClr val="bg1"/>
                </a:solidFill>
                <a:latin typeface="+mj-lt"/>
                <a:ea typeface="ＭＳ Ｐゴシック" pitchFamily="48" charset="-128"/>
              </a:endParaRPr>
            </a:p>
          </p:txBody>
        </p:sp>
      </p:grpSp>
      <p:grpSp>
        <p:nvGrpSpPr>
          <p:cNvPr id="17" name="Group 28"/>
          <p:cNvGrpSpPr/>
          <p:nvPr/>
        </p:nvGrpSpPr>
        <p:grpSpPr>
          <a:xfrm>
            <a:off x="2696068" y="919841"/>
            <a:ext cx="1825663" cy="1857226"/>
            <a:chOff x="5791200" y="609600"/>
            <a:chExt cx="1825663" cy="1857226"/>
          </a:xfrm>
        </p:grpSpPr>
        <p:sp>
          <p:nvSpPr>
            <p:cNvPr id="30" name="Oval 29"/>
            <p:cNvSpPr/>
            <p:nvPr/>
          </p:nvSpPr>
          <p:spPr bwMode="auto">
            <a:xfrm>
              <a:off x="5791200" y="609600"/>
              <a:ext cx="1825663" cy="1857226"/>
            </a:xfrm>
            <a:prstGeom prst="ellipse">
              <a:avLst/>
            </a:prstGeom>
            <a:solidFill>
              <a:srgbClr val="3366FF"/>
            </a:solidFill>
            <a:ln>
              <a:solidFill>
                <a:srgbClr val="3366FF"/>
              </a:solidFill>
            </a:ln>
            <a:scene3d>
              <a:camera prst="orthographicFront">
                <a:rot lat="16499984" lon="0" rev="0"/>
              </a:camera>
              <a:lightRig rig="contrasting" dir="t"/>
            </a:scene3d>
            <a:sp3d extrusionH="3213100" contourW="12700">
              <a:contourClr>
                <a:schemeClr val="accent5">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GB" sz="3600" b="1" dirty="0"/>
                <a:t>	</a:t>
              </a:r>
            </a:p>
          </p:txBody>
        </p:sp>
        <p:sp>
          <p:nvSpPr>
            <p:cNvPr id="31" name="Rectangle 30"/>
            <p:cNvSpPr/>
            <p:nvPr/>
          </p:nvSpPr>
          <p:spPr bwMode="auto">
            <a:xfrm>
              <a:off x="5867399" y="1600200"/>
              <a:ext cx="1614595" cy="769441"/>
            </a:xfrm>
            <a:prstGeom prst="rect">
              <a:avLst/>
            </a:prstGeom>
            <a:noFill/>
          </p:spPr>
          <p:txBody>
            <a:bodyPr wrap="none">
              <a:spAutoFit/>
            </a:bodyPr>
            <a:lstStyle/>
            <a:p>
              <a:pPr algn="ctr" eaLnBrk="0" hangingPunct="0">
                <a:defRPr/>
              </a:pPr>
              <a:r>
                <a:rPr lang="en-GB" sz="4400" b="1" dirty="0" smtClean="0">
                  <a:ln>
                    <a:solidFill>
                      <a:sysClr val="windowText" lastClr="000000"/>
                    </a:solidFill>
                  </a:ln>
                  <a:solidFill>
                    <a:schemeClr val="bg1"/>
                  </a:solidFill>
                  <a:latin typeface="+mj-lt"/>
                  <a:ea typeface="ＭＳ Ｐゴシック" pitchFamily="48" charset="-128"/>
                </a:rPr>
                <a:t>£</a:t>
              </a:r>
              <a:r>
                <a:rPr lang="en-GB" sz="4400" b="1" dirty="0" smtClean="0">
                  <a:ln>
                    <a:solidFill>
                      <a:sysClr val="windowText" lastClr="000000"/>
                    </a:solidFill>
                  </a:ln>
                  <a:solidFill>
                    <a:schemeClr val="bg1"/>
                  </a:solidFill>
                  <a:latin typeface="+mj-lt"/>
                </a:rPr>
                <a:t>5292</a:t>
              </a:r>
              <a:endParaRPr lang="en-GB" sz="4400" b="1" dirty="0" smtClean="0">
                <a:ln>
                  <a:solidFill>
                    <a:sysClr val="windowText" lastClr="000000"/>
                  </a:solidFill>
                </a:ln>
                <a:solidFill>
                  <a:schemeClr val="bg1"/>
                </a:solidFill>
                <a:latin typeface="+mj-lt"/>
                <a:ea typeface="ＭＳ Ｐゴシック" pitchFamily="48" charset="-128"/>
              </a:endParaRPr>
            </a:p>
          </p:txBody>
        </p:sp>
      </p:grpSp>
      <p:sp>
        <p:nvSpPr>
          <p:cNvPr id="24" name="Rounded Rectangle 23"/>
          <p:cNvSpPr/>
          <p:nvPr/>
        </p:nvSpPr>
        <p:spPr>
          <a:xfrm>
            <a:off x="755712" y="2896568"/>
            <a:ext cx="3282888" cy="1946366"/>
          </a:xfrm>
          <a:prstGeom prst="roundRect">
            <a:avLst/>
          </a:prstGeom>
          <a:ln/>
        </p:spPr>
        <p:style>
          <a:lnRef idx="1">
            <a:schemeClr val="accent1"/>
          </a:lnRef>
          <a:fillRef idx="3">
            <a:schemeClr val="accent1"/>
          </a:fillRef>
          <a:effectRef idx="2">
            <a:schemeClr val="accent1"/>
          </a:effectRef>
          <a:fontRef idx="minor">
            <a:schemeClr val="lt1"/>
          </a:fontRef>
        </p:style>
        <p:txBody>
          <a:bodyPr/>
          <a:lstStyle/>
          <a:p>
            <a:r>
              <a:rPr lang="en-US" sz="3600" dirty="0" smtClean="0"/>
              <a:t>Effective Tax</a:t>
            </a:r>
          </a:p>
          <a:p>
            <a:r>
              <a:rPr lang="en-US" sz="3600" dirty="0" smtClean="0"/>
              <a:t>Rate</a:t>
            </a:r>
          </a:p>
          <a:p>
            <a:r>
              <a:rPr lang="en-US" sz="3600" dirty="0" smtClean="0"/>
              <a:t>42.8% / 47.1%</a:t>
            </a:r>
            <a:endParaRPr lang="en-US" sz="3600" dirty="0"/>
          </a:p>
        </p:txBody>
      </p:sp>
      <p:sp>
        <p:nvSpPr>
          <p:cNvPr id="29" name="Subtitle 2"/>
          <p:cNvSpPr txBox="1">
            <a:spLocks/>
          </p:cNvSpPr>
          <p:nvPr/>
        </p:nvSpPr>
        <p:spPr bwMode="auto">
          <a:xfrm>
            <a:off x="5529264" y="1100662"/>
            <a:ext cx="6400800" cy="99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3200" b="0" i="0" u="none" strike="noStrike" kern="0" cap="none" spc="0" normalizeH="0" baseline="0" noProof="0" dirty="0" smtClean="0">
                <a:ln>
                  <a:noFill/>
                </a:ln>
                <a:solidFill>
                  <a:srgbClr val="595959"/>
                </a:solidFill>
                <a:effectLst/>
                <a:uLnTx/>
                <a:uFillTx/>
                <a:latin typeface="+mn-lt"/>
                <a:ea typeface="+mn-ea"/>
                <a:cs typeface="+mn-cs"/>
              </a:rPr>
              <a:t>Salary 2013/14</a:t>
            </a:r>
            <a:endParaRPr kumimoji="0" lang="en-US" sz="3200" b="0" i="0" u="none" strike="noStrike" kern="0" cap="none" spc="0" normalizeH="0" baseline="0" noProof="0" dirty="0">
              <a:ln>
                <a:noFill/>
              </a:ln>
              <a:solidFill>
                <a:srgbClr val="595959"/>
              </a:solidFill>
              <a:effectLst/>
              <a:uLnTx/>
              <a:uFillTx/>
              <a:latin typeface="+mn-lt"/>
              <a:ea typeface="+mn-ea"/>
              <a:cs typeface="+mn-cs"/>
            </a:endParaRPr>
          </a:p>
        </p:txBody>
      </p:sp>
      <p:grpSp>
        <p:nvGrpSpPr>
          <p:cNvPr id="33" name="Group 19"/>
          <p:cNvGrpSpPr/>
          <p:nvPr/>
        </p:nvGrpSpPr>
        <p:grpSpPr>
          <a:xfrm>
            <a:off x="6091196" y="1119480"/>
            <a:ext cx="1825663" cy="1857226"/>
            <a:chOff x="1600200" y="1170280"/>
            <a:chExt cx="1825663" cy="1857226"/>
          </a:xfrm>
        </p:grpSpPr>
        <p:sp>
          <p:nvSpPr>
            <p:cNvPr id="34" name="Oval 33"/>
            <p:cNvSpPr/>
            <p:nvPr/>
          </p:nvSpPr>
          <p:spPr bwMode="auto">
            <a:xfrm>
              <a:off x="1600200" y="1170280"/>
              <a:ext cx="1825663" cy="1857226"/>
            </a:xfrm>
            <a:prstGeom prst="ellipse">
              <a:avLst/>
            </a:prstGeom>
            <a:solidFill>
              <a:srgbClr val="3366FF"/>
            </a:solidFill>
            <a:ln>
              <a:solidFill>
                <a:srgbClr val="3366FF"/>
              </a:solidFill>
            </a:ln>
            <a:scene3d>
              <a:camera prst="orthographicFront">
                <a:rot lat="16499984" lon="0" rev="0"/>
              </a:camera>
              <a:lightRig rig="contrasting" dir="t"/>
            </a:scene3d>
            <a:sp3d extrusionH="3810000" contourW="12700">
              <a:contourClr>
                <a:schemeClr val="accent5">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GB" sz="3600" b="1" dirty="0"/>
                <a:t>	</a:t>
              </a:r>
            </a:p>
          </p:txBody>
        </p:sp>
        <p:sp>
          <p:nvSpPr>
            <p:cNvPr id="35" name="Rectangle 34"/>
            <p:cNvSpPr/>
            <p:nvPr/>
          </p:nvSpPr>
          <p:spPr bwMode="auto">
            <a:xfrm>
              <a:off x="1834101" y="2088055"/>
              <a:ext cx="1313456" cy="769441"/>
            </a:xfrm>
            <a:prstGeom prst="rect">
              <a:avLst/>
            </a:prstGeom>
            <a:noFill/>
            <a:ln>
              <a:noFill/>
            </a:ln>
          </p:spPr>
          <p:txBody>
            <a:bodyPr wrap="none">
              <a:spAutoFit/>
            </a:bodyPr>
            <a:lstStyle/>
            <a:p>
              <a:pPr algn="ctr" eaLnBrk="0" hangingPunct="0">
                <a:defRPr/>
              </a:pPr>
              <a:r>
                <a:rPr lang="en-GB" sz="4400" b="1" dirty="0" smtClean="0">
                  <a:ln>
                    <a:solidFill>
                      <a:sysClr val="windowText" lastClr="000000"/>
                    </a:solidFill>
                  </a:ln>
                  <a:solidFill>
                    <a:schemeClr val="bg1"/>
                  </a:solidFill>
                  <a:latin typeface="+mj-lt"/>
                  <a:ea typeface="ＭＳ Ｐゴシック" pitchFamily="48" charset="-128"/>
                </a:rPr>
                <a:t>£10k</a:t>
              </a:r>
              <a:endParaRPr lang="en-GB" sz="4400" b="1" dirty="0">
                <a:ln>
                  <a:solidFill>
                    <a:sysClr val="windowText" lastClr="000000"/>
                  </a:solidFill>
                </a:ln>
                <a:solidFill>
                  <a:schemeClr val="bg1"/>
                </a:solidFill>
                <a:latin typeface="+mj-lt"/>
                <a:ea typeface="ＭＳ Ｐゴシック" pitchFamily="48" charset="-128"/>
              </a:endParaRPr>
            </a:p>
          </p:txBody>
        </p:sp>
      </p:grpSp>
      <p:grpSp>
        <p:nvGrpSpPr>
          <p:cNvPr id="36" name="Group 14"/>
          <p:cNvGrpSpPr>
            <a:grpSpLocks/>
          </p:cNvGrpSpPr>
          <p:nvPr/>
        </p:nvGrpSpPr>
        <p:grpSpPr bwMode="auto">
          <a:xfrm>
            <a:off x="6091195" y="4568971"/>
            <a:ext cx="1825664" cy="1857229"/>
            <a:chOff x="1013946" y="2731802"/>
            <a:chExt cx="2539621" cy="1857389"/>
          </a:xfrm>
        </p:grpSpPr>
        <p:sp>
          <p:nvSpPr>
            <p:cNvPr id="37" name="Oval 36"/>
            <p:cNvSpPr/>
            <p:nvPr/>
          </p:nvSpPr>
          <p:spPr>
            <a:xfrm>
              <a:off x="1013946" y="2731802"/>
              <a:ext cx="2539621" cy="1857389"/>
            </a:xfrm>
            <a:prstGeom prst="ellipse">
              <a:avLst/>
            </a:prstGeom>
            <a:solidFill>
              <a:srgbClr val="FF0080"/>
            </a:solidFill>
            <a:ln>
              <a:solidFill>
                <a:srgbClr val="FF0080"/>
              </a:solidFill>
            </a:ln>
            <a:scene3d>
              <a:camera prst="orthographicFront">
                <a:rot lat="16499984" lon="0" rev="0"/>
              </a:camera>
              <a:lightRig rig="contrasting" dir="t"/>
            </a:scene3d>
            <a:sp3d extrusionH="381000" contourW="12700">
              <a:contourClr>
                <a:schemeClr val="tx1">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GB" sz="3600" b="1" dirty="0"/>
                <a:t>	</a:t>
              </a:r>
            </a:p>
          </p:txBody>
        </p:sp>
        <p:sp>
          <p:nvSpPr>
            <p:cNvPr id="38" name="Rectangle 37"/>
            <p:cNvSpPr/>
            <p:nvPr/>
          </p:nvSpPr>
          <p:spPr>
            <a:xfrm>
              <a:off x="1097500" y="3517529"/>
              <a:ext cx="2246010" cy="769507"/>
            </a:xfrm>
            <a:prstGeom prst="rect">
              <a:avLst/>
            </a:prstGeom>
          </p:spPr>
          <p:txBody>
            <a:bodyPr wrap="none">
              <a:spAutoFit/>
            </a:bodyPr>
            <a:lstStyle/>
            <a:p>
              <a:pPr algn="ctr" eaLnBrk="0" hangingPunct="0">
                <a:defRPr/>
              </a:pPr>
              <a:r>
                <a:rPr lang="en-GB" sz="4400" b="1" dirty="0" smtClean="0">
                  <a:ln>
                    <a:solidFill>
                      <a:sysClr val="windowText" lastClr="000000"/>
                    </a:solidFill>
                  </a:ln>
                  <a:solidFill>
                    <a:schemeClr val="bg1"/>
                  </a:solidFill>
                  <a:latin typeface="+mj-lt"/>
                  <a:ea typeface="ＭＳ Ｐゴシック" pitchFamily="48" charset="-128"/>
                </a:rPr>
                <a:t>£</a:t>
              </a:r>
              <a:r>
                <a:rPr lang="en-GB" sz="4400" b="1" dirty="0" smtClean="0">
                  <a:ln>
                    <a:solidFill>
                      <a:sysClr val="windowText" lastClr="000000"/>
                    </a:solidFill>
                  </a:ln>
                  <a:solidFill>
                    <a:schemeClr val="bg1"/>
                  </a:solidFill>
                  <a:latin typeface="+mj-lt"/>
                </a:rPr>
                <a:t>1213</a:t>
              </a:r>
              <a:endParaRPr lang="en-GB" b="1" dirty="0">
                <a:ln>
                  <a:solidFill>
                    <a:sysClr val="windowText" lastClr="000000"/>
                  </a:solidFill>
                </a:ln>
                <a:solidFill>
                  <a:schemeClr val="bg1"/>
                </a:solidFill>
                <a:latin typeface="+mj-lt"/>
                <a:ea typeface="ＭＳ Ｐゴシック" pitchFamily="48" charset="-128"/>
              </a:endParaRPr>
            </a:p>
          </p:txBody>
        </p:sp>
      </p:grpSp>
      <p:grpSp>
        <p:nvGrpSpPr>
          <p:cNvPr id="39" name="Group 18"/>
          <p:cNvGrpSpPr/>
          <p:nvPr/>
        </p:nvGrpSpPr>
        <p:grpSpPr>
          <a:xfrm>
            <a:off x="6088059" y="1139974"/>
            <a:ext cx="1825663" cy="1857226"/>
            <a:chOff x="5791200" y="609600"/>
            <a:chExt cx="1825663" cy="1857226"/>
          </a:xfrm>
        </p:grpSpPr>
        <p:sp>
          <p:nvSpPr>
            <p:cNvPr id="40" name="Oval 39"/>
            <p:cNvSpPr/>
            <p:nvPr/>
          </p:nvSpPr>
          <p:spPr bwMode="auto">
            <a:xfrm>
              <a:off x="5791200" y="609600"/>
              <a:ext cx="1825663" cy="1857226"/>
            </a:xfrm>
            <a:prstGeom prst="ellipse">
              <a:avLst/>
            </a:prstGeom>
            <a:solidFill>
              <a:srgbClr val="3366FF"/>
            </a:solidFill>
            <a:ln>
              <a:solidFill>
                <a:srgbClr val="3366FF"/>
              </a:solidFill>
            </a:ln>
            <a:scene3d>
              <a:camera prst="orthographicFront">
                <a:rot lat="16499984" lon="0" rev="0"/>
              </a:camera>
              <a:lightRig rig="contrasting" dir="t"/>
            </a:scene3d>
            <a:sp3d extrusionH="3429000" contourW="12700">
              <a:contourClr>
                <a:schemeClr val="accent5">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GB" sz="3600" b="1" dirty="0"/>
                <a:t>	</a:t>
              </a:r>
            </a:p>
          </p:txBody>
        </p:sp>
        <p:sp>
          <p:nvSpPr>
            <p:cNvPr id="41" name="Rectangle 40"/>
            <p:cNvSpPr/>
            <p:nvPr/>
          </p:nvSpPr>
          <p:spPr bwMode="auto">
            <a:xfrm>
              <a:off x="5867400" y="1600200"/>
              <a:ext cx="1614595" cy="769441"/>
            </a:xfrm>
            <a:prstGeom prst="rect">
              <a:avLst/>
            </a:prstGeom>
            <a:noFill/>
          </p:spPr>
          <p:txBody>
            <a:bodyPr wrap="none">
              <a:spAutoFit/>
            </a:bodyPr>
            <a:lstStyle/>
            <a:p>
              <a:pPr algn="ctr" eaLnBrk="0" hangingPunct="0">
                <a:defRPr/>
              </a:pPr>
              <a:r>
                <a:rPr lang="en-GB" sz="4400" b="1" dirty="0" smtClean="0">
                  <a:ln>
                    <a:solidFill>
                      <a:sysClr val="windowText" lastClr="000000"/>
                    </a:solidFill>
                  </a:ln>
                  <a:solidFill>
                    <a:schemeClr val="bg1"/>
                  </a:solidFill>
                  <a:latin typeface="+mj-lt"/>
                  <a:ea typeface="ＭＳ Ｐゴシック" pitchFamily="48" charset="-128"/>
                </a:rPr>
                <a:t>£</a:t>
              </a:r>
              <a:r>
                <a:rPr lang="en-GB" sz="4400" b="1" dirty="0" smtClean="0">
                  <a:ln>
                    <a:solidFill>
                      <a:sysClr val="windowText" lastClr="000000"/>
                    </a:solidFill>
                  </a:ln>
                  <a:solidFill>
                    <a:schemeClr val="bg1"/>
                  </a:solidFill>
                  <a:latin typeface="+mj-lt"/>
                </a:rPr>
                <a:t>8787</a:t>
              </a:r>
              <a:endParaRPr lang="en-GB" sz="4400" b="1" dirty="0" smtClean="0">
                <a:ln>
                  <a:solidFill>
                    <a:sysClr val="windowText" lastClr="000000"/>
                  </a:solidFill>
                </a:ln>
                <a:solidFill>
                  <a:schemeClr val="bg1"/>
                </a:solidFill>
                <a:latin typeface="+mj-lt"/>
                <a:ea typeface="ＭＳ Ｐゴシック" pitchFamily="48" charset="-128"/>
              </a:endParaRPr>
            </a:p>
          </p:txBody>
        </p:sp>
      </p:grpSp>
      <p:grpSp>
        <p:nvGrpSpPr>
          <p:cNvPr id="42" name="Group 14"/>
          <p:cNvGrpSpPr>
            <a:grpSpLocks/>
          </p:cNvGrpSpPr>
          <p:nvPr/>
        </p:nvGrpSpPr>
        <p:grpSpPr bwMode="auto">
          <a:xfrm>
            <a:off x="4936592" y="4340371"/>
            <a:ext cx="1825663" cy="1857229"/>
            <a:chOff x="1013946" y="2731802"/>
            <a:chExt cx="2539621" cy="1857389"/>
          </a:xfrm>
        </p:grpSpPr>
        <p:sp>
          <p:nvSpPr>
            <p:cNvPr id="43" name="Oval 42"/>
            <p:cNvSpPr/>
            <p:nvPr/>
          </p:nvSpPr>
          <p:spPr>
            <a:xfrm>
              <a:off x="1013946" y="2731802"/>
              <a:ext cx="2539621" cy="1857389"/>
            </a:xfrm>
            <a:prstGeom prst="ellipse">
              <a:avLst/>
            </a:prstGeom>
            <a:solidFill>
              <a:srgbClr val="FF6600"/>
            </a:solidFill>
            <a:ln>
              <a:solidFill>
                <a:srgbClr val="FF6600"/>
              </a:solidFill>
            </a:ln>
            <a:scene3d>
              <a:camera prst="orthographicFront">
                <a:rot lat="16499984" lon="0" rev="0"/>
              </a:camera>
              <a:lightRig rig="contrasting" dir="t"/>
            </a:scene3d>
            <a:sp3d extrusionH="215900" contourW="12700">
              <a:contourClr>
                <a:schemeClr val="tx1">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GB" sz="3600" b="1" dirty="0"/>
                <a:t>	</a:t>
              </a:r>
            </a:p>
          </p:txBody>
        </p:sp>
        <p:sp>
          <p:nvSpPr>
            <p:cNvPr id="44" name="Rectangle 43"/>
            <p:cNvSpPr/>
            <p:nvPr/>
          </p:nvSpPr>
          <p:spPr>
            <a:xfrm>
              <a:off x="1033829" y="3333589"/>
              <a:ext cx="2246011" cy="769507"/>
            </a:xfrm>
            <a:prstGeom prst="rect">
              <a:avLst/>
            </a:prstGeom>
          </p:spPr>
          <p:txBody>
            <a:bodyPr wrap="none">
              <a:spAutoFit/>
            </a:bodyPr>
            <a:lstStyle/>
            <a:p>
              <a:pPr algn="ctr" eaLnBrk="0" hangingPunct="0">
                <a:defRPr/>
              </a:pPr>
              <a:r>
                <a:rPr lang="en-GB" sz="4400" b="1" dirty="0" smtClean="0">
                  <a:ln>
                    <a:solidFill>
                      <a:sysClr val="windowText" lastClr="000000"/>
                    </a:solidFill>
                  </a:ln>
                  <a:solidFill>
                    <a:schemeClr val="bg1"/>
                  </a:solidFill>
                  <a:latin typeface="+mj-lt"/>
                  <a:ea typeface="ＭＳ Ｐゴシック" pitchFamily="48" charset="-128"/>
                </a:rPr>
                <a:t>£</a:t>
              </a:r>
              <a:r>
                <a:rPr lang="en-GB" sz="4400" b="1" dirty="0" smtClean="0">
                  <a:ln>
                    <a:solidFill>
                      <a:sysClr val="windowText" lastClr="000000"/>
                    </a:solidFill>
                  </a:ln>
                  <a:solidFill>
                    <a:schemeClr val="bg1"/>
                  </a:solidFill>
                  <a:latin typeface="+mj-lt"/>
                </a:rPr>
                <a:t>3691</a:t>
              </a:r>
              <a:endParaRPr lang="en-GB" b="1" dirty="0">
                <a:ln>
                  <a:solidFill>
                    <a:sysClr val="windowText" lastClr="000000"/>
                  </a:solidFill>
                </a:ln>
                <a:solidFill>
                  <a:schemeClr val="bg1"/>
                </a:solidFill>
                <a:latin typeface="+mj-lt"/>
                <a:ea typeface="ＭＳ Ｐゴシック" pitchFamily="48" charset="-128"/>
              </a:endParaRPr>
            </a:p>
          </p:txBody>
        </p:sp>
      </p:grpSp>
      <p:grpSp>
        <p:nvGrpSpPr>
          <p:cNvPr id="45" name="Group 20"/>
          <p:cNvGrpSpPr/>
          <p:nvPr/>
        </p:nvGrpSpPr>
        <p:grpSpPr>
          <a:xfrm>
            <a:off x="4860391" y="936776"/>
            <a:ext cx="1825663" cy="1857226"/>
            <a:chOff x="5791200" y="609600"/>
            <a:chExt cx="1825663" cy="1857226"/>
          </a:xfrm>
        </p:grpSpPr>
        <p:sp>
          <p:nvSpPr>
            <p:cNvPr id="46" name="Oval 45"/>
            <p:cNvSpPr/>
            <p:nvPr/>
          </p:nvSpPr>
          <p:spPr bwMode="auto">
            <a:xfrm>
              <a:off x="5791200" y="609600"/>
              <a:ext cx="1825663" cy="1857226"/>
            </a:xfrm>
            <a:prstGeom prst="ellipse">
              <a:avLst/>
            </a:prstGeom>
            <a:solidFill>
              <a:srgbClr val="3366FF"/>
            </a:solidFill>
            <a:ln>
              <a:solidFill>
                <a:srgbClr val="3366FF"/>
              </a:solidFill>
            </a:ln>
            <a:scene3d>
              <a:camera prst="orthographicFront">
                <a:rot lat="16499984" lon="0" rev="0"/>
              </a:camera>
              <a:lightRig rig="contrasting" dir="t"/>
            </a:scene3d>
            <a:sp3d extrusionH="3213100" contourW="12700">
              <a:contourClr>
                <a:schemeClr val="accent5">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GB" sz="3600" b="1" dirty="0"/>
                <a:t>	</a:t>
              </a:r>
            </a:p>
          </p:txBody>
        </p:sp>
        <p:sp>
          <p:nvSpPr>
            <p:cNvPr id="47" name="Rectangle 46"/>
            <p:cNvSpPr/>
            <p:nvPr/>
          </p:nvSpPr>
          <p:spPr bwMode="auto">
            <a:xfrm>
              <a:off x="5867400" y="1600200"/>
              <a:ext cx="1614595" cy="769441"/>
            </a:xfrm>
            <a:prstGeom prst="rect">
              <a:avLst/>
            </a:prstGeom>
            <a:noFill/>
          </p:spPr>
          <p:txBody>
            <a:bodyPr wrap="none">
              <a:spAutoFit/>
            </a:bodyPr>
            <a:lstStyle/>
            <a:p>
              <a:pPr algn="ctr" eaLnBrk="0" hangingPunct="0">
                <a:defRPr/>
              </a:pPr>
              <a:r>
                <a:rPr lang="en-GB" sz="4400" b="1" dirty="0" smtClean="0">
                  <a:ln>
                    <a:solidFill>
                      <a:sysClr val="windowText" lastClr="000000"/>
                    </a:solidFill>
                  </a:ln>
                  <a:solidFill>
                    <a:schemeClr val="bg1"/>
                  </a:solidFill>
                  <a:latin typeface="+mj-lt"/>
                  <a:ea typeface="ＭＳ Ｐゴシック" pitchFamily="48" charset="-128"/>
                </a:rPr>
                <a:t>£</a:t>
              </a:r>
              <a:r>
                <a:rPr lang="en-GB" sz="4400" b="1" dirty="0" smtClean="0">
                  <a:ln>
                    <a:solidFill>
                      <a:sysClr val="windowText" lastClr="000000"/>
                    </a:solidFill>
                  </a:ln>
                  <a:solidFill>
                    <a:schemeClr val="bg1"/>
                  </a:solidFill>
                  <a:latin typeface="+mj-lt"/>
                </a:rPr>
                <a:t>5096</a:t>
              </a:r>
              <a:endParaRPr lang="en-GB" sz="4400" b="1" dirty="0" smtClean="0">
                <a:ln>
                  <a:solidFill>
                    <a:sysClr val="windowText" lastClr="000000"/>
                  </a:solidFill>
                </a:ln>
                <a:solidFill>
                  <a:schemeClr val="bg1"/>
                </a:solidFill>
                <a:latin typeface="+mj-lt"/>
                <a:ea typeface="ＭＳ Ｐゴシック" pitchFamily="48" charset="-128"/>
              </a:endParaRPr>
            </a:p>
          </p:txBody>
        </p:sp>
      </p:grpSp>
      <p:grpSp>
        <p:nvGrpSpPr>
          <p:cNvPr id="48" name="Group 14"/>
          <p:cNvGrpSpPr>
            <a:grpSpLocks/>
          </p:cNvGrpSpPr>
          <p:nvPr/>
        </p:nvGrpSpPr>
        <p:grpSpPr bwMode="auto">
          <a:xfrm>
            <a:off x="7019393" y="4374238"/>
            <a:ext cx="1825663" cy="1857229"/>
            <a:chOff x="1013946" y="2731802"/>
            <a:chExt cx="2539621" cy="1857389"/>
          </a:xfrm>
        </p:grpSpPr>
        <p:sp>
          <p:nvSpPr>
            <p:cNvPr id="49" name="Oval 48"/>
            <p:cNvSpPr/>
            <p:nvPr/>
          </p:nvSpPr>
          <p:spPr>
            <a:xfrm>
              <a:off x="1013946" y="2731802"/>
              <a:ext cx="2539621" cy="1857389"/>
            </a:xfrm>
            <a:prstGeom prst="ellipse">
              <a:avLst/>
            </a:prstGeom>
            <a:solidFill>
              <a:srgbClr val="FF6600"/>
            </a:solidFill>
            <a:ln>
              <a:solidFill>
                <a:srgbClr val="FF6600"/>
              </a:solidFill>
            </a:ln>
            <a:scene3d>
              <a:camera prst="orthographicFront">
                <a:rot lat="16499984" lon="0" rev="0"/>
              </a:camera>
              <a:lightRig rig="contrasting" dir="t"/>
            </a:scene3d>
            <a:sp3d extrusionH="215900" contourW="12700">
              <a:contourClr>
                <a:schemeClr val="tx1">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GB" sz="3600" b="1" dirty="0"/>
                <a:t>	</a:t>
              </a:r>
            </a:p>
          </p:txBody>
        </p:sp>
        <p:sp>
          <p:nvSpPr>
            <p:cNvPr id="50" name="Rectangle 49"/>
            <p:cNvSpPr/>
            <p:nvPr/>
          </p:nvSpPr>
          <p:spPr>
            <a:xfrm>
              <a:off x="1033829" y="3333589"/>
              <a:ext cx="2246011" cy="769507"/>
            </a:xfrm>
            <a:prstGeom prst="rect">
              <a:avLst/>
            </a:prstGeom>
          </p:spPr>
          <p:txBody>
            <a:bodyPr wrap="none">
              <a:spAutoFit/>
            </a:bodyPr>
            <a:lstStyle/>
            <a:p>
              <a:pPr algn="ctr" eaLnBrk="0" hangingPunct="0">
                <a:defRPr/>
              </a:pPr>
              <a:r>
                <a:rPr lang="en-GB" sz="4400" b="1" dirty="0" smtClean="0">
                  <a:ln>
                    <a:solidFill>
                      <a:sysClr val="windowText" lastClr="000000"/>
                    </a:solidFill>
                  </a:ln>
                  <a:solidFill>
                    <a:schemeClr val="bg1"/>
                  </a:solidFill>
                  <a:latin typeface="+mj-lt"/>
                  <a:ea typeface="ＭＳ Ｐゴシック" pitchFamily="48" charset="-128"/>
                </a:rPr>
                <a:t>£</a:t>
              </a:r>
              <a:r>
                <a:rPr lang="en-GB" sz="4400" b="1" dirty="0" smtClean="0">
                  <a:ln>
                    <a:solidFill>
                      <a:sysClr val="windowText" lastClr="000000"/>
                    </a:solidFill>
                  </a:ln>
                  <a:solidFill>
                    <a:schemeClr val="bg1"/>
                  </a:solidFill>
                  <a:latin typeface="+mj-lt"/>
                </a:rPr>
                <a:t>4130</a:t>
              </a:r>
              <a:endParaRPr lang="en-GB" b="1" dirty="0">
                <a:ln>
                  <a:solidFill>
                    <a:sysClr val="windowText" lastClr="000000"/>
                  </a:solidFill>
                </a:ln>
                <a:solidFill>
                  <a:schemeClr val="bg1"/>
                </a:solidFill>
                <a:latin typeface="+mj-lt"/>
                <a:ea typeface="ＭＳ Ｐゴシック" pitchFamily="48" charset="-128"/>
              </a:endParaRPr>
            </a:p>
          </p:txBody>
        </p:sp>
      </p:grpSp>
      <p:grpSp>
        <p:nvGrpSpPr>
          <p:cNvPr id="51" name="Group 28"/>
          <p:cNvGrpSpPr/>
          <p:nvPr/>
        </p:nvGrpSpPr>
        <p:grpSpPr>
          <a:xfrm>
            <a:off x="7034193" y="946225"/>
            <a:ext cx="1825663" cy="1857226"/>
            <a:chOff x="5791200" y="609600"/>
            <a:chExt cx="1825663" cy="1857226"/>
          </a:xfrm>
        </p:grpSpPr>
        <p:sp>
          <p:nvSpPr>
            <p:cNvPr id="52" name="Oval 51"/>
            <p:cNvSpPr/>
            <p:nvPr/>
          </p:nvSpPr>
          <p:spPr bwMode="auto">
            <a:xfrm>
              <a:off x="5791200" y="609600"/>
              <a:ext cx="1825663" cy="1857226"/>
            </a:xfrm>
            <a:prstGeom prst="ellipse">
              <a:avLst/>
            </a:prstGeom>
            <a:solidFill>
              <a:srgbClr val="3366FF"/>
            </a:solidFill>
            <a:ln>
              <a:solidFill>
                <a:srgbClr val="3366FF"/>
              </a:solidFill>
            </a:ln>
            <a:scene3d>
              <a:camera prst="orthographicFront">
                <a:rot lat="16499984" lon="0" rev="0"/>
              </a:camera>
              <a:lightRig rig="contrasting" dir="t"/>
            </a:scene3d>
            <a:sp3d extrusionH="3213100" contourW="12700">
              <a:contourClr>
                <a:schemeClr val="accent5">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GB" sz="3600" b="1" dirty="0"/>
                <a:t>	</a:t>
              </a:r>
            </a:p>
          </p:txBody>
        </p:sp>
        <p:sp>
          <p:nvSpPr>
            <p:cNvPr id="53" name="Rectangle 52"/>
            <p:cNvSpPr/>
            <p:nvPr/>
          </p:nvSpPr>
          <p:spPr bwMode="auto">
            <a:xfrm>
              <a:off x="5867401" y="1600200"/>
              <a:ext cx="1614595" cy="769441"/>
            </a:xfrm>
            <a:prstGeom prst="rect">
              <a:avLst/>
            </a:prstGeom>
            <a:noFill/>
          </p:spPr>
          <p:txBody>
            <a:bodyPr wrap="none">
              <a:spAutoFit/>
            </a:bodyPr>
            <a:lstStyle/>
            <a:p>
              <a:pPr algn="ctr" eaLnBrk="0" hangingPunct="0">
                <a:defRPr/>
              </a:pPr>
              <a:r>
                <a:rPr lang="en-GB" sz="4400" b="1" dirty="0" smtClean="0">
                  <a:ln>
                    <a:solidFill>
                      <a:sysClr val="windowText" lastClr="000000"/>
                    </a:solidFill>
                  </a:ln>
                  <a:solidFill>
                    <a:schemeClr val="bg1"/>
                  </a:solidFill>
                  <a:latin typeface="+mj-lt"/>
                  <a:ea typeface="ＭＳ Ｐゴシック" pitchFamily="48" charset="-128"/>
                </a:rPr>
                <a:t>£</a:t>
              </a:r>
              <a:r>
                <a:rPr lang="en-GB" sz="4400" b="1" dirty="0" smtClean="0">
                  <a:ln>
                    <a:solidFill>
                      <a:sysClr val="windowText" lastClr="000000"/>
                    </a:solidFill>
                  </a:ln>
                  <a:solidFill>
                    <a:schemeClr val="bg1"/>
                  </a:solidFill>
                  <a:latin typeface="+mj-lt"/>
                </a:rPr>
                <a:t>4657</a:t>
              </a:r>
              <a:endParaRPr lang="en-GB" sz="4400" b="1" dirty="0" smtClean="0">
                <a:ln>
                  <a:solidFill>
                    <a:sysClr val="windowText" lastClr="000000"/>
                  </a:solidFill>
                </a:ln>
                <a:solidFill>
                  <a:schemeClr val="bg1"/>
                </a:solidFill>
                <a:latin typeface="+mj-lt"/>
                <a:ea typeface="ＭＳ Ｐゴシック" pitchFamily="48" charset="-128"/>
              </a:endParaRPr>
            </a:p>
          </p:txBody>
        </p:sp>
      </p:grpSp>
      <p:sp>
        <p:nvSpPr>
          <p:cNvPr id="54" name="Rounded Rectangle 53"/>
          <p:cNvSpPr/>
          <p:nvPr/>
        </p:nvSpPr>
        <p:spPr>
          <a:xfrm>
            <a:off x="5207528" y="3014615"/>
            <a:ext cx="3282888" cy="1946366"/>
          </a:xfrm>
          <a:prstGeom prst="roundRect">
            <a:avLst/>
          </a:prstGeom>
          <a:ln/>
        </p:spPr>
        <p:style>
          <a:lnRef idx="1">
            <a:schemeClr val="accent1"/>
          </a:lnRef>
          <a:fillRef idx="3">
            <a:schemeClr val="accent1"/>
          </a:fillRef>
          <a:effectRef idx="2">
            <a:schemeClr val="accent1"/>
          </a:effectRef>
          <a:fontRef idx="minor">
            <a:schemeClr val="lt1"/>
          </a:fontRef>
        </p:style>
        <p:txBody>
          <a:bodyPr/>
          <a:lstStyle/>
          <a:p>
            <a:r>
              <a:rPr lang="en-US" sz="3600" dirty="0" smtClean="0"/>
              <a:t>Effective Tax</a:t>
            </a:r>
          </a:p>
          <a:p>
            <a:r>
              <a:rPr lang="en-US" sz="3600" dirty="0" smtClean="0"/>
              <a:t>Rate</a:t>
            </a:r>
          </a:p>
          <a:p>
            <a:r>
              <a:rPr lang="en-US" sz="3600" dirty="0" smtClean="0"/>
              <a:t>49% / 53%</a:t>
            </a:r>
            <a:endParaRPr lang="en-US" sz="3600" dirty="0"/>
          </a:p>
        </p:txBody>
      </p:sp>
      <p:sp>
        <p:nvSpPr>
          <p:cNvPr id="57" name="Title 1"/>
          <p:cNvSpPr txBox="1">
            <a:spLocks/>
          </p:cNvSpPr>
          <p:nvPr/>
        </p:nvSpPr>
        <p:spPr bwMode="auto">
          <a:xfrm>
            <a:off x="330219" y="0"/>
            <a:ext cx="8839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900" b="1" i="0" u="none" strike="noStrike" kern="0" cap="none" spc="0" normalizeH="0" baseline="0" noProof="0" dirty="0">
              <a:ln>
                <a:noFill/>
              </a:ln>
              <a:solidFill>
                <a:srgbClr val="FFFFFF"/>
              </a:solidFill>
              <a:effectLst/>
              <a:uLnTx/>
              <a:uFillTx/>
              <a:latin typeface="+mj-lt"/>
              <a:ea typeface="+mj-ea"/>
              <a:cs typeface="+mj-cs"/>
            </a:endParaRPr>
          </a:p>
        </p:txBody>
      </p:sp>
      <p:sp>
        <p:nvSpPr>
          <p:cNvPr id="56" name="Title 18"/>
          <p:cNvSpPr txBox="1">
            <a:spLocks/>
          </p:cNvSpPr>
          <p:nvPr/>
        </p:nvSpPr>
        <p:spPr bwMode="auto">
          <a:xfrm>
            <a:off x="321727" y="224382"/>
            <a:ext cx="8839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900" i="0" u="none" strike="noStrike" kern="0" cap="none" spc="0" normalizeH="0" baseline="0" noProof="0" dirty="0" smtClean="0">
                <a:ln>
                  <a:noFill/>
                </a:ln>
                <a:solidFill>
                  <a:schemeClr val="bg1"/>
                </a:solidFill>
                <a:effectLst/>
                <a:uLnTx/>
                <a:uFillTx/>
                <a:latin typeface="+mj-lt"/>
                <a:ea typeface="+mj-ea"/>
                <a:cs typeface="+mj-cs"/>
              </a:rPr>
              <a:t>Profit Extraction</a:t>
            </a:r>
            <a:endParaRPr kumimoji="0" lang="en-US" sz="3900" i="0" u="none" strike="noStrike" kern="0" cap="none" spc="0" normalizeH="0" baseline="0" noProof="0" dirty="0">
              <a:ln>
                <a:noFill/>
              </a:ln>
              <a:solidFill>
                <a:schemeClr val="bg1"/>
              </a:solidFill>
              <a:effectLst/>
              <a:uLnTx/>
              <a:uFillTx/>
              <a:latin typeface="+mj-lt"/>
              <a:ea typeface="+mj-ea"/>
              <a:cs typeface="+mj-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lide(fromBottom)">
                                      <p:cBhvr>
                                        <p:cTn id="12" dur="500"/>
                                        <p:tgtEl>
                                          <p:spTgt spid="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1000"/>
                            </p:stCondLst>
                            <p:childTnLst>
                              <p:par>
                                <p:cTn id="18" presetID="10" presetClass="exit" presetSubtype="0" fill="hold" nodeType="afterEffect">
                                  <p:stCondLst>
                                    <p:cond delay="0"/>
                                  </p:stCondLst>
                                  <p:childTnLst>
                                    <p:animEffect transition="out" filter="fade">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xit" presetSubtype="0" fill="hold" nodeType="withEffect">
                                  <p:stCondLst>
                                    <p:cond delay="0"/>
                                  </p:stCondLst>
                                  <p:childTnLst>
                                    <p:animEffect transition="out" filter="fade">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slide(fromBottom)">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12" presetClass="entr" presetSubtype="4" fill="hold"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slide(fromBottom)">
                                      <p:cBhvr>
                                        <p:cTn id="52" dur="500"/>
                                        <p:tgtEl>
                                          <p:spTgt spid="36"/>
                                        </p:tgtEl>
                                      </p:cBhvr>
                                    </p:animEffect>
                                  </p:child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500"/>
                                        <p:tgtEl>
                                          <p:spTgt spid="39"/>
                                        </p:tgtEl>
                                      </p:cBhvr>
                                    </p:animEffect>
                                  </p:childTnLst>
                                </p:cTn>
                              </p:par>
                            </p:childTnLst>
                          </p:cTn>
                        </p:par>
                        <p:par>
                          <p:cTn id="57" fill="hold">
                            <p:stCondLst>
                              <p:cond delay="1000"/>
                            </p:stCondLst>
                            <p:childTnLst>
                              <p:par>
                                <p:cTn id="58" presetID="10" presetClass="exit" presetSubtype="0" fill="hold" nodeType="afterEffect">
                                  <p:stCondLst>
                                    <p:cond delay="0"/>
                                  </p:stCondLst>
                                  <p:childTnLst>
                                    <p:animEffect transition="out" filter="fade">
                                      <p:cBhvr>
                                        <p:cTn id="59" dur="500"/>
                                        <p:tgtEl>
                                          <p:spTgt spid="33"/>
                                        </p:tgtEl>
                                      </p:cBhvr>
                                    </p:animEffect>
                                    <p:set>
                                      <p:cBhvr>
                                        <p:cTn id="60" dur="1" fill="hold">
                                          <p:stCondLst>
                                            <p:cond delay="499"/>
                                          </p:stCondLst>
                                        </p:cTn>
                                        <p:tgtEl>
                                          <p:spTgt spid="3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wipe(down)">
                                      <p:cBhvr>
                                        <p:cTn id="65" dur="500"/>
                                        <p:tgtEl>
                                          <p:spTgt spid="42"/>
                                        </p:tgtEl>
                                      </p:cBhvr>
                                    </p:animEffect>
                                  </p:childTnLst>
                                </p:cTn>
                              </p:par>
                              <p:par>
                                <p:cTn id="66" presetID="10" presetClass="entr" presetSubtype="0" fill="hold" nodeType="withEffect">
                                  <p:stCondLst>
                                    <p:cond delay="0"/>
                                  </p:stCondLst>
                                  <p:childTnLst>
                                    <p:set>
                                      <p:cBhvr>
                                        <p:cTn id="67" dur="1" fill="hold">
                                          <p:stCondLst>
                                            <p:cond delay="0"/>
                                          </p:stCondLst>
                                        </p:cTn>
                                        <p:tgtEl>
                                          <p:spTgt spid="48"/>
                                        </p:tgtEl>
                                        <p:attrNameLst>
                                          <p:attrName>style.visibility</p:attrName>
                                        </p:attrNameLst>
                                      </p:cBhvr>
                                      <p:to>
                                        <p:strVal val="visible"/>
                                      </p:to>
                                    </p:set>
                                    <p:animEffect transition="in" filter="fade">
                                      <p:cBhvr>
                                        <p:cTn id="68" dur="500"/>
                                        <p:tgtEl>
                                          <p:spTgt spid="48"/>
                                        </p:tgtEl>
                                      </p:cBhvr>
                                    </p:animEffect>
                                  </p:childTnLst>
                                </p:cTn>
                              </p:par>
                            </p:childTnLst>
                          </p:cTn>
                        </p:par>
                        <p:par>
                          <p:cTn id="69" fill="hold">
                            <p:stCondLst>
                              <p:cond delay="500"/>
                            </p:stCondLst>
                            <p:childTnLst>
                              <p:par>
                                <p:cTn id="70" presetID="10" presetClass="exit" presetSubtype="0" fill="hold" nodeType="afterEffect">
                                  <p:stCondLst>
                                    <p:cond delay="0"/>
                                  </p:stCondLst>
                                  <p:childTnLst>
                                    <p:animEffect transition="out" filter="fade">
                                      <p:cBhvr>
                                        <p:cTn id="71" dur="500"/>
                                        <p:tgtEl>
                                          <p:spTgt spid="39"/>
                                        </p:tgtEl>
                                      </p:cBhvr>
                                    </p:animEffect>
                                    <p:set>
                                      <p:cBhvr>
                                        <p:cTn id="72" dur="1" fill="hold">
                                          <p:stCondLst>
                                            <p:cond delay="499"/>
                                          </p:stCondLst>
                                        </p:cTn>
                                        <p:tgtEl>
                                          <p:spTgt spid="39"/>
                                        </p:tgtEl>
                                        <p:attrNameLst>
                                          <p:attrName>style.visibility</p:attrName>
                                        </p:attrNameLst>
                                      </p:cBhvr>
                                      <p:to>
                                        <p:strVal val="hidden"/>
                                      </p:to>
                                    </p:set>
                                  </p:childTnLst>
                                </p:cTn>
                              </p:par>
                            </p:childTnLst>
                          </p:cTn>
                        </p:par>
                        <p:par>
                          <p:cTn id="73" fill="hold">
                            <p:stCondLst>
                              <p:cond delay="1000"/>
                            </p:stCondLst>
                            <p:childTnLst>
                              <p:par>
                                <p:cTn id="74" presetID="10" presetClass="entr" presetSubtype="0" fill="hold" nodeType="afterEffect">
                                  <p:stCondLst>
                                    <p:cond delay="0"/>
                                  </p:stCondLst>
                                  <p:childTnLst>
                                    <p:set>
                                      <p:cBhvr>
                                        <p:cTn id="75" dur="1" fill="hold">
                                          <p:stCondLst>
                                            <p:cond delay="0"/>
                                          </p:stCondLst>
                                        </p:cTn>
                                        <p:tgtEl>
                                          <p:spTgt spid="45"/>
                                        </p:tgtEl>
                                        <p:attrNameLst>
                                          <p:attrName>style.visibility</p:attrName>
                                        </p:attrNameLst>
                                      </p:cBhvr>
                                      <p:to>
                                        <p:strVal val="visible"/>
                                      </p:to>
                                    </p:set>
                                    <p:animEffect transition="in" filter="fade">
                                      <p:cBhvr>
                                        <p:cTn id="76" dur="500"/>
                                        <p:tgtEl>
                                          <p:spTgt spid="45"/>
                                        </p:tgtEl>
                                      </p:cBhvr>
                                    </p:animEffect>
                                  </p:childTnLst>
                                </p:cTn>
                              </p:par>
                              <p:par>
                                <p:cTn id="77" presetID="10" presetClass="entr" presetSubtype="0" fill="hold" nodeType="withEffect">
                                  <p:stCondLst>
                                    <p:cond delay="0"/>
                                  </p:stCondLst>
                                  <p:childTnLst>
                                    <p:set>
                                      <p:cBhvr>
                                        <p:cTn id="78" dur="1" fill="hold">
                                          <p:stCondLst>
                                            <p:cond delay="0"/>
                                          </p:stCondLst>
                                        </p:cTn>
                                        <p:tgtEl>
                                          <p:spTgt spid="51"/>
                                        </p:tgtEl>
                                        <p:attrNameLst>
                                          <p:attrName>style.visibility</p:attrName>
                                        </p:attrNameLst>
                                      </p:cBhvr>
                                      <p:to>
                                        <p:strVal val="visible"/>
                                      </p:to>
                                    </p:set>
                                    <p:animEffect transition="in" filter="fade">
                                      <p:cBhvr>
                                        <p:cTn id="79" dur="500"/>
                                        <p:tgtEl>
                                          <p:spTgt spid="51"/>
                                        </p:tgtEl>
                                      </p:cBhvr>
                                    </p:animEffect>
                                  </p:childTnLst>
                                </p:cTn>
                              </p:par>
                            </p:childTnLst>
                          </p:cTn>
                        </p:par>
                        <p:par>
                          <p:cTn id="80" fill="hold">
                            <p:stCondLst>
                              <p:cond delay="1500"/>
                            </p:stCondLst>
                            <p:childTnLst>
                              <p:par>
                                <p:cTn id="81" presetID="10" presetClass="entr" presetSubtype="0" fill="hold" grpId="0" nodeType="after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fade">
                                      <p:cBhvr>
                                        <p:cTn id="8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19509" y="1054561"/>
            <a:ext cx="5182979" cy="5837309"/>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 Placeholder 56"/>
          <p:cNvSpPr>
            <a:spLocks noGrp="1"/>
          </p:cNvSpPr>
          <p:nvPr>
            <p:ph type="body" sz="quarter" idx="13"/>
          </p:nvPr>
        </p:nvSpPr>
        <p:spPr/>
        <p:txBody>
          <a:bodyPr/>
          <a:lstStyle/>
          <a:p>
            <a:r>
              <a:rPr lang="en-US" b="0" dirty="0" smtClean="0"/>
              <a:t>Profit Extraction</a:t>
            </a:r>
            <a:endParaRPr lang="en-US" b="0" dirty="0"/>
          </a:p>
        </p:txBody>
      </p:sp>
      <p:sp>
        <p:nvSpPr>
          <p:cNvPr id="3" name="Subtitle 2"/>
          <p:cNvSpPr>
            <a:spLocks noGrp="1"/>
          </p:cNvSpPr>
          <p:nvPr>
            <p:ph type="subTitle" idx="1"/>
          </p:nvPr>
        </p:nvSpPr>
        <p:spPr>
          <a:xfrm>
            <a:off x="-685761" y="872070"/>
            <a:ext cx="6400800" cy="990600"/>
          </a:xfrm>
        </p:spPr>
        <p:txBody>
          <a:bodyPr anchor="ctr"/>
          <a:lstStyle/>
          <a:p>
            <a:pPr algn="ctr">
              <a:buNone/>
            </a:pPr>
            <a:r>
              <a:rPr lang="en-US" dirty="0" smtClean="0"/>
              <a:t>Dividend 2015/16</a:t>
            </a:r>
            <a:endParaRPr lang="en-US" dirty="0"/>
          </a:p>
        </p:txBody>
      </p:sp>
      <p:grpSp>
        <p:nvGrpSpPr>
          <p:cNvPr id="20" name="Group 19"/>
          <p:cNvGrpSpPr/>
          <p:nvPr/>
        </p:nvGrpSpPr>
        <p:grpSpPr>
          <a:xfrm>
            <a:off x="1430870" y="1170280"/>
            <a:ext cx="1825663" cy="1857226"/>
            <a:chOff x="1600200" y="1170280"/>
            <a:chExt cx="1825663" cy="1857226"/>
          </a:xfrm>
        </p:grpSpPr>
        <p:sp>
          <p:nvSpPr>
            <p:cNvPr id="5" name="Oval 4"/>
            <p:cNvSpPr/>
            <p:nvPr/>
          </p:nvSpPr>
          <p:spPr bwMode="auto">
            <a:xfrm>
              <a:off x="1600200" y="1170280"/>
              <a:ext cx="1825663" cy="1857226"/>
            </a:xfrm>
            <a:prstGeom prst="ellipse">
              <a:avLst/>
            </a:prstGeom>
            <a:solidFill>
              <a:srgbClr val="3366FF"/>
            </a:solidFill>
            <a:ln>
              <a:solidFill>
                <a:srgbClr val="3366FF"/>
              </a:solidFill>
            </a:ln>
            <a:scene3d>
              <a:camera prst="orthographicFront">
                <a:rot lat="16499984" lon="0" rev="0"/>
              </a:camera>
              <a:lightRig rig="contrasting" dir="t"/>
            </a:scene3d>
            <a:sp3d extrusionH="3810000" contourW="12700">
              <a:contourClr>
                <a:schemeClr val="accent5">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GB" sz="3600" b="1" dirty="0"/>
                <a:t>	</a:t>
              </a:r>
            </a:p>
          </p:txBody>
        </p:sp>
        <p:sp>
          <p:nvSpPr>
            <p:cNvPr id="6" name="Rectangle 5"/>
            <p:cNvSpPr/>
            <p:nvPr/>
          </p:nvSpPr>
          <p:spPr bwMode="auto">
            <a:xfrm>
              <a:off x="1834101" y="2088055"/>
              <a:ext cx="1313456" cy="769441"/>
            </a:xfrm>
            <a:prstGeom prst="rect">
              <a:avLst/>
            </a:prstGeom>
            <a:noFill/>
            <a:ln>
              <a:noFill/>
            </a:ln>
          </p:spPr>
          <p:txBody>
            <a:bodyPr wrap="none">
              <a:spAutoFit/>
            </a:bodyPr>
            <a:lstStyle/>
            <a:p>
              <a:pPr algn="ctr" eaLnBrk="0" hangingPunct="0">
                <a:defRPr/>
              </a:pPr>
              <a:r>
                <a:rPr lang="en-GB" sz="4400" b="1" dirty="0" smtClean="0">
                  <a:ln>
                    <a:solidFill>
                      <a:sysClr val="windowText" lastClr="000000"/>
                    </a:solidFill>
                  </a:ln>
                  <a:solidFill>
                    <a:schemeClr val="bg1"/>
                  </a:solidFill>
                  <a:latin typeface="+mj-lt"/>
                  <a:ea typeface="ＭＳ Ｐゴシック" pitchFamily="48" charset="-128"/>
                </a:rPr>
                <a:t>£10k</a:t>
              </a:r>
              <a:endParaRPr lang="en-GB" sz="4400" b="1" dirty="0">
                <a:ln>
                  <a:solidFill>
                    <a:sysClr val="windowText" lastClr="000000"/>
                  </a:solidFill>
                </a:ln>
                <a:solidFill>
                  <a:schemeClr val="bg1"/>
                </a:solidFill>
                <a:latin typeface="+mj-lt"/>
                <a:ea typeface="ＭＳ Ｐゴシック" pitchFamily="48" charset="-128"/>
              </a:endParaRPr>
            </a:p>
          </p:txBody>
        </p:sp>
      </p:grpSp>
      <p:grpSp>
        <p:nvGrpSpPr>
          <p:cNvPr id="13" name="Group 14"/>
          <p:cNvGrpSpPr>
            <a:grpSpLocks/>
          </p:cNvGrpSpPr>
          <p:nvPr/>
        </p:nvGrpSpPr>
        <p:grpSpPr bwMode="auto">
          <a:xfrm>
            <a:off x="1434006" y="4619771"/>
            <a:ext cx="1825664" cy="1857229"/>
            <a:chOff x="1013946" y="2731802"/>
            <a:chExt cx="2539621" cy="1857389"/>
          </a:xfrm>
        </p:grpSpPr>
        <p:sp>
          <p:nvSpPr>
            <p:cNvPr id="14" name="Oval 13"/>
            <p:cNvSpPr/>
            <p:nvPr/>
          </p:nvSpPr>
          <p:spPr>
            <a:xfrm>
              <a:off x="1013946" y="2731802"/>
              <a:ext cx="2539621" cy="1857389"/>
            </a:xfrm>
            <a:prstGeom prst="ellipse">
              <a:avLst/>
            </a:prstGeom>
            <a:solidFill>
              <a:srgbClr val="FF0080"/>
            </a:solidFill>
            <a:ln>
              <a:solidFill>
                <a:srgbClr val="FF0080"/>
              </a:solidFill>
            </a:ln>
            <a:scene3d>
              <a:camera prst="orthographicFront">
                <a:rot lat="16499984" lon="0" rev="0"/>
              </a:camera>
              <a:lightRig rig="contrasting" dir="t"/>
            </a:scene3d>
            <a:sp3d extrusionH="381000" contourW="12700">
              <a:contourClr>
                <a:schemeClr val="tx1">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GB" sz="3600" b="1" dirty="0"/>
                <a:t>	</a:t>
              </a:r>
            </a:p>
          </p:txBody>
        </p:sp>
        <p:sp>
          <p:nvSpPr>
            <p:cNvPr id="15" name="Rectangle 14"/>
            <p:cNvSpPr/>
            <p:nvPr/>
          </p:nvSpPr>
          <p:spPr>
            <a:xfrm>
              <a:off x="1097500" y="3517529"/>
              <a:ext cx="2246010" cy="769507"/>
            </a:xfrm>
            <a:prstGeom prst="rect">
              <a:avLst/>
            </a:prstGeom>
          </p:spPr>
          <p:txBody>
            <a:bodyPr wrap="none">
              <a:spAutoFit/>
            </a:bodyPr>
            <a:lstStyle/>
            <a:p>
              <a:pPr algn="ctr" eaLnBrk="0" hangingPunct="0">
                <a:defRPr/>
              </a:pPr>
              <a:r>
                <a:rPr lang="en-GB" sz="4400" b="1" dirty="0" smtClean="0">
                  <a:ln>
                    <a:solidFill>
                      <a:sysClr val="windowText" lastClr="000000"/>
                    </a:solidFill>
                  </a:ln>
                  <a:solidFill>
                    <a:schemeClr val="bg1"/>
                  </a:solidFill>
                  <a:latin typeface="+mj-lt"/>
                  <a:ea typeface="ＭＳ Ｐゴシック" pitchFamily="48" charset="-128"/>
                </a:rPr>
                <a:t>£</a:t>
              </a:r>
              <a:r>
                <a:rPr lang="en-GB" sz="4400" b="1" dirty="0" smtClean="0">
                  <a:ln>
                    <a:solidFill>
                      <a:sysClr val="windowText" lastClr="000000"/>
                    </a:solidFill>
                  </a:ln>
                  <a:solidFill>
                    <a:schemeClr val="bg1"/>
                  </a:solidFill>
                  <a:latin typeface="+mj-lt"/>
                </a:rPr>
                <a:t>2000</a:t>
              </a:r>
              <a:endParaRPr lang="en-GB" b="1" dirty="0">
                <a:ln>
                  <a:solidFill>
                    <a:sysClr val="windowText" lastClr="000000"/>
                  </a:solidFill>
                </a:ln>
                <a:solidFill>
                  <a:schemeClr val="bg1"/>
                </a:solidFill>
                <a:latin typeface="+mj-lt"/>
                <a:ea typeface="ＭＳ Ｐゴシック" pitchFamily="48" charset="-128"/>
              </a:endParaRPr>
            </a:p>
          </p:txBody>
        </p:sp>
      </p:grpSp>
      <p:grpSp>
        <p:nvGrpSpPr>
          <p:cNvPr id="19" name="Group 18"/>
          <p:cNvGrpSpPr/>
          <p:nvPr/>
        </p:nvGrpSpPr>
        <p:grpSpPr>
          <a:xfrm>
            <a:off x="1430870" y="1190774"/>
            <a:ext cx="1825663" cy="1857226"/>
            <a:chOff x="5791200" y="609600"/>
            <a:chExt cx="1825663" cy="1857226"/>
          </a:xfrm>
        </p:grpSpPr>
        <p:sp>
          <p:nvSpPr>
            <p:cNvPr id="18" name="Oval 17"/>
            <p:cNvSpPr/>
            <p:nvPr/>
          </p:nvSpPr>
          <p:spPr bwMode="auto">
            <a:xfrm>
              <a:off x="5791200" y="609600"/>
              <a:ext cx="1825663" cy="1857226"/>
            </a:xfrm>
            <a:prstGeom prst="ellipse">
              <a:avLst/>
            </a:prstGeom>
            <a:solidFill>
              <a:srgbClr val="3366FF"/>
            </a:solidFill>
            <a:ln>
              <a:solidFill>
                <a:srgbClr val="3366FF"/>
              </a:solidFill>
            </a:ln>
            <a:scene3d>
              <a:camera prst="orthographicFront">
                <a:rot lat="16499984" lon="0" rev="0"/>
              </a:camera>
              <a:lightRig rig="contrasting" dir="t"/>
            </a:scene3d>
            <a:sp3d extrusionH="3429000" contourW="12700">
              <a:contourClr>
                <a:schemeClr val="accent5">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GB" sz="3600" b="1" dirty="0"/>
                <a:t>	</a:t>
              </a:r>
            </a:p>
          </p:txBody>
        </p:sp>
        <p:sp>
          <p:nvSpPr>
            <p:cNvPr id="9" name="Rectangle 8"/>
            <p:cNvSpPr/>
            <p:nvPr/>
          </p:nvSpPr>
          <p:spPr bwMode="auto">
            <a:xfrm>
              <a:off x="5867400" y="1600200"/>
              <a:ext cx="1614595" cy="769441"/>
            </a:xfrm>
            <a:prstGeom prst="rect">
              <a:avLst/>
            </a:prstGeom>
            <a:noFill/>
          </p:spPr>
          <p:txBody>
            <a:bodyPr wrap="none">
              <a:spAutoFit/>
            </a:bodyPr>
            <a:lstStyle/>
            <a:p>
              <a:pPr algn="ctr" eaLnBrk="0" hangingPunct="0">
                <a:defRPr/>
              </a:pPr>
              <a:r>
                <a:rPr lang="en-GB" sz="4400" b="1" dirty="0" smtClean="0">
                  <a:ln>
                    <a:solidFill>
                      <a:sysClr val="windowText" lastClr="000000"/>
                    </a:solidFill>
                  </a:ln>
                  <a:solidFill>
                    <a:schemeClr val="bg1"/>
                  </a:solidFill>
                  <a:latin typeface="+mj-lt"/>
                  <a:ea typeface="ＭＳ Ｐゴシック" pitchFamily="48" charset="-128"/>
                </a:rPr>
                <a:t>£</a:t>
              </a:r>
              <a:r>
                <a:rPr lang="en-GB" sz="4400" b="1" dirty="0" smtClean="0">
                  <a:ln>
                    <a:solidFill>
                      <a:sysClr val="windowText" lastClr="000000"/>
                    </a:solidFill>
                  </a:ln>
                  <a:solidFill>
                    <a:schemeClr val="bg1"/>
                  </a:solidFill>
                  <a:latin typeface="+mj-lt"/>
                </a:rPr>
                <a:t>8000</a:t>
              </a:r>
              <a:endParaRPr lang="en-GB" sz="4400" b="1" dirty="0" smtClean="0">
                <a:ln>
                  <a:solidFill>
                    <a:sysClr val="windowText" lastClr="000000"/>
                  </a:solidFill>
                </a:ln>
                <a:solidFill>
                  <a:schemeClr val="bg1"/>
                </a:solidFill>
                <a:latin typeface="+mj-lt"/>
                <a:ea typeface="ＭＳ Ｐゴシック" pitchFamily="48" charset="-128"/>
              </a:endParaRPr>
            </a:p>
          </p:txBody>
        </p:sp>
      </p:grpSp>
      <p:grpSp>
        <p:nvGrpSpPr>
          <p:cNvPr id="10" name="Group 14"/>
          <p:cNvGrpSpPr>
            <a:grpSpLocks/>
          </p:cNvGrpSpPr>
          <p:nvPr/>
        </p:nvGrpSpPr>
        <p:grpSpPr bwMode="auto">
          <a:xfrm>
            <a:off x="448737" y="4391171"/>
            <a:ext cx="1825663" cy="1857229"/>
            <a:chOff x="1013946" y="2731802"/>
            <a:chExt cx="2539621" cy="1857389"/>
          </a:xfrm>
        </p:grpSpPr>
        <p:sp>
          <p:nvSpPr>
            <p:cNvPr id="11" name="Oval 10"/>
            <p:cNvSpPr/>
            <p:nvPr/>
          </p:nvSpPr>
          <p:spPr>
            <a:xfrm>
              <a:off x="1013946" y="2731802"/>
              <a:ext cx="2539621" cy="1857389"/>
            </a:xfrm>
            <a:prstGeom prst="ellipse">
              <a:avLst/>
            </a:prstGeom>
            <a:solidFill>
              <a:srgbClr val="FF6600"/>
            </a:solidFill>
            <a:ln>
              <a:solidFill>
                <a:srgbClr val="FF6600"/>
              </a:solidFill>
            </a:ln>
            <a:scene3d>
              <a:camera prst="orthographicFront">
                <a:rot lat="16499984" lon="0" rev="0"/>
              </a:camera>
              <a:lightRig rig="contrasting" dir="t"/>
            </a:scene3d>
            <a:sp3d extrusionH="215900" contourW="12700">
              <a:contourClr>
                <a:schemeClr val="tx1">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GB" sz="3600" b="1" dirty="0"/>
                <a:t>	</a:t>
              </a:r>
            </a:p>
          </p:txBody>
        </p:sp>
        <p:sp>
          <p:nvSpPr>
            <p:cNvPr id="12" name="Rectangle 11"/>
            <p:cNvSpPr/>
            <p:nvPr/>
          </p:nvSpPr>
          <p:spPr>
            <a:xfrm>
              <a:off x="1033829" y="3333589"/>
              <a:ext cx="2246011" cy="769507"/>
            </a:xfrm>
            <a:prstGeom prst="rect">
              <a:avLst/>
            </a:prstGeom>
          </p:spPr>
          <p:txBody>
            <a:bodyPr wrap="none">
              <a:spAutoFit/>
            </a:bodyPr>
            <a:lstStyle/>
            <a:p>
              <a:pPr algn="ctr" eaLnBrk="0" hangingPunct="0">
                <a:defRPr/>
              </a:pPr>
              <a:r>
                <a:rPr lang="en-GB" sz="4400" b="1" dirty="0" smtClean="0">
                  <a:ln>
                    <a:solidFill>
                      <a:sysClr val="windowText" lastClr="000000"/>
                    </a:solidFill>
                  </a:ln>
                  <a:solidFill>
                    <a:schemeClr val="bg1"/>
                  </a:solidFill>
                  <a:latin typeface="+mj-lt"/>
                  <a:ea typeface="ＭＳ Ｐゴシック" pitchFamily="48" charset="-128"/>
                </a:rPr>
                <a:t>£</a:t>
              </a:r>
              <a:r>
                <a:rPr lang="en-GB" sz="4400" b="1" dirty="0" smtClean="0">
                  <a:ln>
                    <a:solidFill>
                      <a:sysClr val="windowText" lastClr="000000"/>
                    </a:solidFill>
                  </a:ln>
                  <a:solidFill>
                    <a:schemeClr val="bg1"/>
                  </a:solidFill>
                  <a:latin typeface="+mj-lt"/>
                </a:rPr>
                <a:t>2000</a:t>
              </a:r>
              <a:endParaRPr lang="en-GB" b="1" dirty="0">
                <a:ln>
                  <a:solidFill>
                    <a:sysClr val="windowText" lastClr="000000"/>
                  </a:solidFill>
                </a:ln>
                <a:solidFill>
                  <a:schemeClr val="bg1"/>
                </a:solidFill>
                <a:latin typeface="+mj-lt"/>
                <a:ea typeface="ＭＳ Ｐゴシック" pitchFamily="48" charset="-128"/>
              </a:endParaRPr>
            </a:p>
          </p:txBody>
        </p:sp>
      </p:grpSp>
      <p:grpSp>
        <p:nvGrpSpPr>
          <p:cNvPr id="21" name="Group 20"/>
          <p:cNvGrpSpPr/>
          <p:nvPr/>
        </p:nvGrpSpPr>
        <p:grpSpPr>
          <a:xfrm>
            <a:off x="429661" y="936777"/>
            <a:ext cx="1825663" cy="1857226"/>
            <a:chOff x="5791200" y="609600"/>
            <a:chExt cx="1825663" cy="1857226"/>
          </a:xfrm>
        </p:grpSpPr>
        <p:sp>
          <p:nvSpPr>
            <p:cNvPr id="22" name="Oval 21"/>
            <p:cNvSpPr/>
            <p:nvPr/>
          </p:nvSpPr>
          <p:spPr bwMode="auto">
            <a:xfrm>
              <a:off x="5791200" y="609600"/>
              <a:ext cx="1825663" cy="1857226"/>
            </a:xfrm>
            <a:prstGeom prst="ellipse">
              <a:avLst/>
            </a:prstGeom>
            <a:solidFill>
              <a:srgbClr val="3366FF"/>
            </a:solidFill>
            <a:ln>
              <a:solidFill>
                <a:srgbClr val="3366FF"/>
              </a:solidFill>
            </a:ln>
            <a:scene3d>
              <a:camera prst="orthographicFront">
                <a:rot lat="16499984" lon="0" rev="0"/>
              </a:camera>
              <a:lightRig rig="contrasting" dir="t"/>
            </a:scene3d>
            <a:sp3d extrusionH="3213100" contourW="12700">
              <a:contourClr>
                <a:schemeClr val="accent5">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GB" sz="3600" b="1" dirty="0"/>
                <a:t>	</a:t>
              </a:r>
            </a:p>
          </p:txBody>
        </p:sp>
        <p:sp>
          <p:nvSpPr>
            <p:cNvPr id="23" name="Rectangle 22"/>
            <p:cNvSpPr/>
            <p:nvPr/>
          </p:nvSpPr>
          <p:spPr bwMode="auto">
            <a:xfrm>
              <a:off x="5867400" y="1600200"/>
              <a:ext cx="1614595" cy="769441"/>
            </a:xfrm>
            <a:prstGeom prst="rect">
              <a:avLst/>
            </a:prstGeom>
            <a:noFill/>
          </p:spPr>
          <p:txBody>
            <a:bodyPr wrap="none">
              <a:spAutoFit/>
            </a:bodyPr>
            <a:lstStyle/>
            <a:p>
              <a:pPr algn="ctr" eaLnBrk="0" hangingPunct="0">
                <a:defRPr/>
              </a:pPr>
              <a:r>
                <a:rPr lang="en-GB" sz="4400" b="1" dirty="0" smtClean="0">
                  <a:ln>
                    <a:solidFill>
                      <a:sysClr val="windowText" lastClr="000000"/>
                    </a:solidFill>
                  </a:ln>
                  <a:solidFill>
                    <a:schemeClr val="bg1"/>
                  </a:solidFill>
                  <a:latin typeface="+mj-lt"/>
                  <a:ea typeface="ＭＳ Ｐゴシック" pitchFamily="48" charset="-128"/>
                </a:rPr>
                <a:t>£</a:t>
              </a:r>
              <a:r>
                <a:rPr lang="en-GB" sz="4400" b="1" dirty="0" smtClean="0">
                  <a:ln>
                    <a:solidFill>
                      <a:sysClr val="windowText" lastClr="000000"/>
                    </a:solidFill>
                  </a:ln>
                  <a:solidFill>
                    <a:schemeClr val="bg1"/>
                  </a:solidFill>
                  <a:latin typeface="+mj-lt"/>
                </a:rPr>
                <a:t>6000</a:t>
              </a:r>
              <a:endParaRPr lang="en-GB" sz="4400" b="1" dirty="0" smtClean="0">
                <a:ln>
                  <a:solidFill>
                    <a:sysClr val="windowText" lastClr="000000"/>
                  </a:solidFill>
                </a:ln>
                <a:solidFill>
                  <a:schemeClr val="bg1"/>
                </a:solidFill>
                <a:latin typeface="+mj-lt"/>
                <a:ea typeface="ＭＳ Ｐゴシック" pitchFamily="48" charset="-128"/>
              </a:endParaRPr>
            </a:p>
          </p:txBody>
        </p:sp>
      </p:grpSp>
      <p:grpSp>
        <p:nvGrpSpPr>
          <p:cNvPr id="26" name="Group 14"/>
          <p:cNvGrpSpPr>
            <a:grpSpLocks/>
          </p:cNvGrpSpPr>
          <p:nvPr/>
        </p:nvGrpSpPr>
        <p:grpSpPr bwMode="auto">
          <a:xfrm>
            <a:off x="2577007" y="4408105"/>
            <a:ext cx="1825663" cy="1857229"/>
            <a:chOff x="1013946" y="2731802"/>
            <a:chExt cx="2539621" cy="1857389"/>
          </a:xfrm>
        </p:grpSpPr>
        <p:sp>
          <p:nvSpPr>
            <p:cNvPr id="27" name="Oval 26"/>
            <p:cNvSpPr/>
            <p:nvPr/>
          </p:nvSpPr>
          <p:spPr>
            <a:xfrm>
              <a:off x="1013946" y="2731802"/>
              <a:ext cx="2539621" cy="1857389"/>
            </a:xfrm>
            <a:prstGeom prst="ellipse">
              <a:avLst/>
            </a:prstGeom>
            <a:solidFill>
              <a:srgbClr val="FF6600"/>
            </a:solidFill>
            <a:ln>
              <a:solidFill>
                <a:srgbClr val="FF6600"/>
              </a:solidFill>
            </a:ln>
            <a:scene3d>
              <a:camera prst="orthographicFront">
                <a:rot lat="16499984" lon="0" rev="0"/>
              </a:camera>
              <a:lightRig rig="contrasting" dir="t"/>
            </a:scene3d>
            <a:sp3d extrusionH="215900" contourW="12700">
              <a:contourClr>
                <a:schemeClr val="tx1">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GB" sz="3600" b="1" dirty="0"/>
                <a:t>	</a:t>
              </a:r>
            </a:p>
          </p:txBody>
        </p:sp>
        <p:sp>
          <p:nvSpPr>
            <p:cNvPr id="28" name="Rectangle 27"/>
            <p:cNvSpPr/>
            <p:nvPr/>
          </p:nvSpPr>
          <p:spPr>
            <a:xfrm>
              <a:off x="1033830" y="3333589"/>
              <a:ext cx="2246011" cy="769507"/>
            </a:xfrm>
            <a:prstGeom prst="rect">
              <a:avLst/>
            </a:prstGeom>
          </p:spPr>
          <p:txBody>
            <a:bodyPr wrap="none">
              <a:spAutoFit/>
            </a:bodyPr>
            <a:lstStyle/>
            <a:p>
              <a:pPr algn="ctr" eaLnBrk="0" hangingPunct="0">
                <a:defRPr/>
              </a:pPr>
              <a:r>
                <a:rPr lang="en-GB" sz="4400" b="1" dirty="0" smtClean="0">
                  <a:ln>
                    <a:solidFill>
                      <a:sysClr val="windowText" lastClr="000000"/>
                    </a:solidFill>
                  </a:ln>
                  <a:solidFill>
                    <a:schemeClr val="bg1"/>
                  </a:solidFill>
                  <a:latin typeface="+mj-lt"/>
                  <a:ea typeface="ＭＳ Ｐゴシック" pitchFamily="48" charset="-128"/>
                </a:rPr>
                <a:t>£</a:t>
              </a:r>
              <a:r>
                <a:rPr lang="en-GB" sz="4400" b="1" dirty="0" smtClean="0">
                  <a:ln>
                    <a:solidFill>
                      <a:sysClr val="windowText" lastClr="000000"/>
                    </a:solidFill>
                  </a:ln>
                  <a:solidFill>
                    <a:schemeClr val="bg1"/>
                  </a:solidFill>
                  <a:latin typeface="+mj-lt"/>
                </a:rPr>
                <a:t>2448</a:t>
              </a:r>
              <a:endParaRPr lang="en-GB" b="1" dirty="0">
                <a:ln>
                  <a:solidFill>
                    <a:sysClr val="windowText" lastClr="000000"/>
                  </a:solidFill>
                </a:ln>
                <a:solidFill>
                  <a:schemeClr val="bg1"/>
                </a:solidFill>
                <a:latin typeface="+mj-lt"/>
                <a:ea typeface="ＭＳ Ｐゴシック" pitchFamily="48" charset="-128"/>
              </a:endParaRPr>
            </a:p>
          </p:txBody>
        </p:sp>
      </p:grpSp>
      <p:grpSp>
        <p:nvGrpSpPr>
          <p:cNvPr id="29" name="Group 28"/>
          <p:cNvGrpSpPr/>
          <p:nvPr/>
        </p:nvGrpSpPr>
        <p:grpSpPr>
          <a:xfrm>
            <a:off x="2560091" y="936774"/>
            <a:ext cx="1825663" cy="1857226"/>
            <a:chOff x="5791200" y="609600"/>
            <a:chExt cx="1825663" cy="1857226"/>
          </a:xfrm>
        </p:grpSpPr>
        <p:sp>
          <p:nvSpPr>
            <p:cNvPr id="30" name="Oval 29"/>
            <p:cNvSpPr/>
            <p:nvPr/>
          </p:nvSpPr>
          <p:spPr bwMode="auto">
            <a:xfrm>
              <a:off x="5791200" y="609600"/>
              <a:ext cx="1825663" cy="1857226"/>
            </a:xfrm>
            <a:prstGeom prst="ellipse">
              <a:avLst/>
            </a:prstGeom>
            <a:solidFill>
              <a:srgbClr val="3366FF"/>
            </a:solidFill>
            <a:ln>
              <a:solidFill>
                <a:srgbClr val="3366FF"/>
              </a:solidFill>
            </a:ln>
            <a:scene3d>
              <a:camera prst="orthographicFront">
                <a:rot lat="16499984" lon="0" rev="0"/>
              </a:camera>
              <a:lightRig rig="contrasting" dir="t"/>
            </a:scene3d>
            <a:sp3d extrusionH="3213100" contourW="12700">
              <a:contourClr>
                <a:schemeClr val="accent5">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GB" sz="3600" b="1" dirty="0"/>
                <a:t>	</a:t>
              </a:r>
            </a:p>
          </p:txBody>
        </p:sp>
        <p:sp>
          <p:nvSpPr>
            <p:cNvPr id="31" name="Rectangle 30"/>
            <p:cNvSpPr/>
            <p:nvPr/>
          </p:nvSpPr>
          <p:spPr bwMode="auto">
            <a:xfrm>
              <a:off x="5867400" y="1600200"/>
              <a:ext cx="1614595" cy="769441"/>
            </a:xfrm>
            <a:prstGeom prst="rect">
              <a:avLst/>
            </a:prstGeom>
            <a:noFill/>
          </p:spPr>
          <p:txBody>
            <a:bodyPr wrap="none">
              <a:spAutoFit/>
            </a:bodyPr>
            <a:lstStyle/>
            <a:p>
              <a:pPr algn="ctr" eaLnBrk="0" hangingPunct="0">
                <a:defRPr/>
              </a:pPr>
              <a:r>
                <a:rPr lang="en-GB" sz="4400" b="1" dirty="0" smtClean="0">
                  <a:ln>
                    <a:solidFill>
                      <a:sysClr val="windowText" lastClr="000000"/>
                    </a:solidFill>
                  </a:ln>
                  <a:solidFill>
                    <a:schemeClr val="bg1"/>
                  </a:solidFill>
                  <a:latin typeface="+mj-lt"/>
                  <a:ea typeface="ＭＳ Ｐゴシック" pitchFamily="48" charset="-128"/>
                </a:rPr>
                <a:t>£</a:t>
              </a:r>
              <a:r>
                <a:rPr lang="en-GB" sz="4400" b="1" dirty="0" smtClean="0">
                  <a:ln>
                    <a:solidFill>
                      <a:sysClr val="windowText" lastClr="000000"/>
                    </a:solidFill>
                  </a:ln>
                  <a:solidFill>
                    <a:schemeClr val="bg1"/>
                  </a:solidFill>
                  <a:latin typeface="+mj-lt"/>
                </a:rPr>
                <a:t>5552</a:t>
              </a:r>
              <a:endParaRPr lang="en-GB" sz="4400" b="1" dirty="0" smtClean="0">
                <a:ln>
                  <a:solidFill>
                    <a:sysClr val="windowText" lastClr="000000"/>
                  </a:solidFill>
                </a:ln>
                <a:solidFill>
                  <a:schemeClr val="bg1"/>
                </a:solidFill>
                <a:latin typeface="+mj-lt"/>
                <a:ea typeface="ＭＳ Ｐゴシック" pitchFamily="48" charset="-128"/>
              </a:endParaRPr>
            </a:p>
          </p:txBody>
        </p:sp>
      </p:grpSp>
      <p:sp>
        <p:nvSpPr>
          <p:cNvPr id="24" name="Rounded Rectangle 23"/>
          <p:cNvSpPr/>
          <p:nvPr/>
        </p:nvSpPr>
        <p:spPr>
          <a:xfrm>
            <a:off x="1170579" y="3048968"/>
            <a:ext cx="2690224" cy="1946366"/>
          </a:xfrm>
          <a:prstGeom prst="roundRect">
            <a:avLst/>
          </a:prstGeom>
          <a:ln/>
        </p:spPr>
        <p:style>
          <a:lnRef idx="1">
            <a:schemeClr val="accent1"/>
          </a:lnRef>
          <a:fillRef idx="3">
            <a:schemeClr val="accent1"/>
          </a:fillRef>
          <a:effectRef idx="2">
            <a:schemeClr val="accent1"/>
          </a:effectRef>
          <a:fontRef idx="minor">
            <a:schemeClr val="lt1"/>
          </a:fontRef>
        </p:style>
        <p:txBody>
          <a:bodyPr/>
          <a:lstStyle/>
          <a:p>
            <a:r>
              <a:rPr lang="en-US" sz="3600" dirty="0" smtClean="0"/>
              <a:t>Effective Tax</a:t>
            </a:r>
          </a:p>
          <a:p>
            <a:r>
              <a:rPr lang="en-US" sz="3600" dirty="0" smtClean="0"/>
              <a:t>Rate</a:t>
            </a:r>
          </a:p>
          <a:p>
            <a:r>
              <a:rPr lang="en-US" sz="3600" dirty="0" smtClean="0"/>
              <a:t>40% / 44.5%</a:t>
            </a:r>
            <a:endParaRPr lang="en-US" sz="3600" dirty="0"/>
          </a:p>
        </p:txBody>
      </p:sp>
      <p:grpSp>
        <p:nvGrpSpPr>
          <p:cNvPr id="33" name="Group 19"/>
          <p:cNvGrpSpPr/>
          <p:nvPr/>
        </p:nvGrpSpPr>
        <p:grpSpPr>
          <a:xfrm>
            <a:off x="5932940" y="1170281"/>
            <a:ext cx="1825663" cy="1857226"/>
            <a:chOff x="1600200" y="1170280"/>
            <a:chExt cx="1825663" cy="1857226"/>
          </a:xfrm>
        </p:grpSpPr>
        <p:sp>
          <p:nvSpPr>
            <p:cNvPr id="34" name="Oval 33"/>
            <p:cNvSpPr/>
            <p:nvPr/>
          </p:nvSpPr>
          <p:spPr bwMode="auto">
            <a:xfrm>
              <a:off x="1600200" y="1170280"/>
              <a:ext cx="1825663" cy="1857226"/>
            </a:xfrm>
            <a:prstGeom prst="ellipse">
              <a:avLst/>
            </a:prstGeom>
            <a:solidFill>
              <a:srgbClr val="3366FF"/>
            </a:solidFill>
            <a:ln>
              <a:solidFill>
                <a:srgbClr val="3366FF"/>
              </a:solidFill>
            </a:ln>
            <a:scene3d>
              <a:camera prst="orthographicFront">
                <a:rot lat="16499984" lon="0" rev="0"/>
              </a:camera>
              <a:lightRig rig="contrasting" dir="t"/>
            </a:scene3d>
            <a:sp3d extrusionH="3810000" contourW="12700">
              <a:contourClr>
                <a:schemeClr val="accent5">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GB" sz="3600" b="1" dirty="0"/>
                <a:t>	</a:t>
              </a:r>
            </a:p>
          </p:txBody>
        </p:sp>
        <p:sp>
          <p:nvSpPr>
            <p:cNvPr id="35" name="Rectangle 34"/>
            <p:cNvSpPr/>
            <p:nvPr/>
          </p:nvSpPr>
          <p:spPr bwMode="auto">
            <a:xfrm>
              <a:off x="1834101" y="2088055"/>
              <a:ext cx="1313456" cy="769441"/>
            </a:xfrm>
            <a:prstGeom prst="rect">
              <a:avLst/>
            </a:prstGeom>
            <a:noFill/>
            <a:ln>
              <a:noFill/>
            </a:ln>
          </p:spPr>
          <p:txBody>
            <a:bodyPr wrap="none">
              <a:spAutoFit/>
            </a:bodyPr>
            <a:lstStyle/>
            <a:p>
              <a:pPr algn="ctr" eaLnBrk="0" hangingPunct="0">
                <a:defRPr/>
              </a:pPr>
              <a:r>
                <a:rPr lang="en-GB" sz="4400" b="1" dirty="0" smtClean="0">
                  <a:ln>
                    <a:solidFill>
                      <a:sysClr val="windowText" lastClr="000000"/>
                    </a:solidFill>
                  </a:ln>
                  <a:solidFill>
                    <a:schemeClr val="bg1"/>
                  </a:solidFill>
                  <a:latin typeface="+mj-lt"/>
                  <a:ea typeface="ＭＳ Ｐゴシック" pitchFamily="48" charset="-128"/>
                </a:rPr>
                <a:t>£10k</a:t>
              </a:r>
              <a:endParaRPr lang="en-GB" sz="4400" b="1" dirty="0">
                <a:ln>
                  <a:solidFill>
                    <a:sysClr val="windowText" lastClr="000000"/>
                  </a:solidFill>
                </a:ln>
                <a:solidFill>
                  <a:schemeClr val="bg1"/>
                </a:solidFill>
                <a:latin typeface="+mj-lt"/>
                <a:ea typeface="ＭＳ Ｐゴシック" pitchFamily="48" charset="-128"/>
              </a:endParaRPr>
            </a:p>
          </p:txBody>
        </p:sp>
      </p:grpSp>
      <p:grpSp>
        <p:nvGrpSpPr>
          <p:cNvPr id="36" name="Group 14"/>
          <p:cNvGrpSpPr>
            <a:grpSpLocks/>
          </p:cNvGrpSpPr>
          <p:nvPr/>
        </p:nvGrpSpPr>
        <p:grpSpPr bwMode="auto">
          <a:xfrm>
            <a:off x="5932939" y="4619772"/>
            <a:ext cx="1825664" cy="1857229"/>
            <a:chOff x="1013946" y="2731802"/>
            <a:chExt cx="2539621" cy="1857389"/>
          </a:xfrm>
        </p:grpSpPr>
        <p:sp>
          <p:nvSpPr>
            <p:cNvPr id="37" name="Oval 36"/>
            <p:cNvSpPr/>
            <p:nvPr/>
          </p:nvSpPr>
          <p:spPr>
            <a:xfrm>
              <a:off x="1013946" y="2731802"/>
              <a:ext cx="2539621" cy="1857389"/>
            </a:xfrm>
            <a:prstGeom prst="ellipse">
              <a:avLst/>
            </a:prstGeom>
            <a:solidFill>
              <a:srgbClr val="FF0080"/>
            </a:solidFill>
            <a:ln>
              <a:solidFill>
                <a:srgbClr val="FF0080"/>
              </a:solidFill>
            </a:ln>
            <a:scene3d>
              <a:camera prst="orthographicFront">
                <a:rot lat="16499984" lon="0" rev="0"/>
              </a:camera>
              <a:lightRig rig="contrasting" dir="t"/>
            </a:scene3d>
            <a:sp3d extrusionH="381000" contourW="12700">
              <a:contourClr>
                <a:schemeClr val="tx1">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GB" sz="3600" b="1" dirty="0"/>
                <a:t>	</a:t>
              </a:r>
            </a:p>
          </p:txBody>
        </p:sp>
        <p:sp>
          <p:nvSpPr>
            <p:cNvPr id="38" name="Rectangle 37"/>
            <p:cNvSpPr/>
            <p:nvPr/>
          </p:nvSpPr>
          <p:spPr>
            <a:xfrm>
              <a:off x="1097500" y="3517529"/>
              <a:ext cx="2246010" cy="769507"/>
            </a:xfrm>
            <a:prstGeom prst="rect">
              <a:avLst/>
            </a:prstGeom>
          </p:spPr>
          <p:txBody>
            <a:bodyPr wrap="none">
              <a:spAutoFit/>
            </a:bodyPr>
            <a:lstStyle/>
            <a:p>
              <a:pPr algn="ctr" eaLnBrk="0" hangingPunct="0">
                <a:defRPr/>
              </a:pPr>
              <a:r>
                <a:rPr lang="en-GB" sz="4400" b="1" dirty="0" smtClean="0">
                  <a:ln>
                    <a:solidFill>
                      <a:sysClr val="windowText" lastClr="000000"/>
                    </a:solidFill>
                  </a:ln>
                  <a:solidFill>
                    <a:schemeClr val="bg1"/>
                  </a:solidFill>
                  <a:latin typeface="+mj-lt"/>
                  <a:ea typeface="ＭＳ Ｐゴシック" pitchFamily="48" charset="-128"/>
                </a:rPr>
                <a:t>£</a:t>
              </a:r>
              <a:r>
                <a:rPr lang="en-GB" sz="4400" b="1" dirty="0" smtClean="0">
                  <a:ln>
                    <a:solidFill>
                      <a:sysClr val="windowText" lastClr="000000"/>
                    </a:solidFill>
                  </a:ln>
                  <a:solidFill>
                    <a:schemeClr val="bg1"/>
                  </a:solidFill>
                  <a:latin typeface="+mj-lt"/>
                </a:rPr>
                <a:t>1213</a:t>
              </a:r>
              <a:endParaRPr lang="en-GB" b="1" dirty="0">
                <a:ln>
                  <a:solidFill>
                    <a:sysClr val="windowText" lastClr="000000"/>
                  </a:solidFill>
                </a:ln>
                <a:solidFill>
                  <a:schemeClr val="bg1"/>
                </a:solidFill>
                <a:latin typeface="+mj-lt"/>
                <a:ea typeface="ＭＳ Ｐゴシック" pitchFamily="48" charset="-128"/>
              </a:endParaRPr>
            </a:p>
          </p:txBody>
        </p:sp>
      </p:grpSp>
      <p:grpSp>
        <p:nvGrpSpPr>
          <p:cNvPr id="39" name="Group 18"/>
          <p:cNvGrpSpPr/>
          <p:nvPr/>
        </p:nvGrpSpPr>
        <p:grpSpPr>
          <a:xfrm>
            <a:off x="5932940" y="1173842"/>
            <a:ext cx="1825663" cy="1857226"/>
            <a:chOff x="5791200" y="609600"/>
            <a:chExt cx="1825663" cy="1857226"/>
          </a:xfrm>
        </p:grpSpPr>
        <p:sp>
          <p:nvSpPr>
            <p:cNvPr id="40" name="Oval 39"/>
            <p:cNvSpPr/>
            <p:nvPr/>
          </p:nvSpPr>
          <p:spPr bwMode="auto">
            <a:xfrm>
              <a:off x="5791200" y="609600"/>
              <a:ext cx="1825663" cy="1857226"/>
            </a:xfrm>
            <a:prstGeom prst="ellipse">
              <a:avLst/>
            </a:prstGeom>
            <a:solidFill>
              <a:srgbClr val="3366FF"/>
            </a:solidFill>
            <a:ln>
              <a:solidFill>
                <a:srgbClr val="3366FF"/>
              </a:solidFill>
            </a:ln>
            <a:scene3d>
              <a:camera prst="orthographicFront">
                <a:rot lat="16499984" lon="0" rev="0"/>
              </a:camera>
              <a:lightRig rig="contrasting" dir="t"/>
            </a:scene3d>
            <a:sp3d extrusionH="3429000" contourW="12700">
              <a:contourClr>
                <a:schemeClr val="accent5">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GB" sz="3600" b="1" dirty="0"/>
                <a:t>	</a:t>
              </a:r>
            </a:p>
          </p:txBody>
        </p:sp>
        <p:sp>
          <p:nvSpPr>
            <p:cNvPr id="41" name="Rectangle 40"/>
            <p:cNvSpPr/>
            <p:nvPr/>
          </p:nvSpPr>
          <p:spPr bwMode="auto">
            <a:xfrm>
              <a:off x="5867400" y="1600200"/>
              <a:ext cx="1614595" cy="769441"/>
            </a:xfrm>
            <a:prstGeom prst="rect">
              <a:avLst/>
            </a:prstGeom>
            <a:noFill/>
          </p:spPr>
          <p:txBody>
            <a:bodyPr wrap="none">
              <a:spAutoFit/>
            </a:bodyPr>
            <a:lstStyle/>
            <a:p>
              <a:pPr algn="ctr" eaLnBrk="0" hangingPunct="0">
                <a:defRPr/>
              </a:pPr>
              <a:r>
                <a:rPr lang="en-GB" sz="4400" b="1" dirty="0" smtClean="0">
                  <a:ln>
                    <a:solidFill>
                      <a:sysClr val="windowText" lastClr="000000"/>
                    </a:solidFill>
                  </a:ln>
                  <a:solidFill>
                    <a:schemeClr val="bg1"/>
                  </a:solidFill>
                  <a:latin typeface="+mj-lt"/>
                  <a:ea typeface="ＭＳ Ｐゴシック" pitchFamily="48" charset="-128"/>
                </a:rPr>
                <a:t>£8787</a:t>
              </a:r>
            </a:p>
          </p:txBody>
        </p:sp>
      </p:grpSp>
      <p:grpSp>
        <p:nvGrpSpPr>
          <p:cNvPr id="42" name="Group 14"/>
          <p:cNvGrpSpPr>
            <a:grpSpLocks/>
          </p:cNvGrpSpPr>
          <p:nvPr/>
        </p:nvGrpSpPr>
        <p:grpSpPr bwMode="auto">
          <a:xfrm>
            <a:off x="4930734" y="4374240"/>
            <a:ext cx="1825663" cy="1857229"/>
            <a:chOff x="1013946" y="2731802"/>
            <a:chExt cx="2539621" cy="1857389"/>
          </a:xfrm>
        </p:grpSpPr>
        <p:sp>
          <p:nvSpPr>
            <p:cNvPr id="43" name="Oval 42"/>
            <p:cNvSpPr/>
            <p:nvPr/>
          </p:nvSpPr>
          <p:spPr>
            <a:xfrm>
              <a:off x="1013946" y="2731802"/>
              <a:ext cx="2539621" cy="1857389"/>
            </a:xfrm>
            <a:prstGeom prst="ellipse">
              <a:avLst/>
            </a:prstGeom>
            <a:solidFill>
              <a:srgbClr val="FF6600"/>
            </a:solidFill>
            <a:ln>
              <a:solidFill>
                <a:srgbClr val="FF6600"/>
              </a:solidFill>
            </a:ln>
            <a:scene3d>
              <a:camera prst="orthographicFront">
                <a:rot lat="16499984" lon="0" rev="0"/>
              </a:camera>
              <a:lightRig rig="contrasting" dir="t"/>
            </a:scene3d>
            <a:sp3d extrusionH="215900" contourW="12700">
              <a:contourClr>
                <a:schemeClr val="tx1">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GB" sz="3600" b="1" dirty="0"/>
                <a:t>	</a:t>
              </a:r>
            </a:p>
          </p:txBody>
        </p:sp>
        <p:sp>
          <p:nvSpPr>
            <p:cNvPr id="44" name="Rectangle 43"/>
            <p:cNvSpPr/>
            <p:nvPr/>
          </p:nvSpPr>
          <p:spPr>
            <a:xfrm>
              <a:off x="1033829" y="3333589"/>
              <a:ext cx="2246011" cy="769507"/>
            </a:xfrm>
            <a:prstGeom prst="rect">
              <a:avLst/>
            </a:prstGeom>
          </p:spPr>
          <p:txBody>
            <a:bodyPr wrap="none">
              <a:spAutoFit/>
            </a:bodyPr>
            <a:lstStyle/>
            <a:p>
              <a:pPr algn="ctr" eaLnBrk="0" hangingPunct="0">
                <a:defRPr/>
              </a:pPr>
              <a:r>
                <a:rPr lang="en-GB" sz="4400" b="1" dirty="0" smtClean="0">
                  <a:ln>
                    <a:solidFill>
                      <a:sysClr val="windowText" lastClr="000000"/>
                    </a:solidFill>
                  </a:ln>
                  <a:solidFill>
                    <a:schemeClr val="bg1"/>
                  </a:solidFill>
                  <a:latin typeface="+mj-lt"/>
                  <a:ea typeface="ＭＳ Ｐゴシック" pitchFamily="48" charset="-128"/>
                </a:rPr>
                <a:t>£</a:t>
              </a:r>
              <a:r>
                <a:rPr lang="en-GB" sz="4400" b="1" dirty="0" smtClean="0">
                  <a:ln>
                    <a:solidFill>
                      <a:sysClr val="windowText" lastClr="000000"/>
                    </a:solidFill>
                  </a:ln>
                  <a:solidFill>
                    <a:schemeClr val="bg1"/>
                  </a:solidFill>
                  <a:latin typeface="+mj-lt"/>
                </a:rPr>
                <a:t>3691</a:t>
              </a:r>
              <a:endParaRPr lang="en-GB" b="1" dirty="0">
                <a:ln>
                  <a:solidFill>
                    <a:sysClr val="windowText" lastClr="000000"/>
                  </a:solidFill>
                </a:ln>
                <a:solidFill>
                  <a:schemeClr val="bg1"/>
                </a:solidFill>
                <a:latin typeface="+mj-lt"/>
                <a:ea typeface="ＭＳ Ｐゴシック" pitchFamily="48" charset="-128"/>
              </a:endParaRPr>
            </a:p>
          </p:txBody>
        </p:sp>
      </p:grpSp>
      <p:grpSp>
        <p:nvGrpSpPr>
          <p:cNvPr id="45" name="Group 20"/>
          <p:cNvGrpSpPr/>
          <p:nvPr/>
        </p:nvGrpSpPr>
        <p:grpSpPr>
          <a:xfrm>
            <a:off x="4905334" y="962100"/>
            <a:ext cx="1825663" cy="1857226"/>
            <a:chOff x="5791200" y="609600"/>
            <a:chExt cx="1825663" cy="1857226"/>
          </a:xfrm>
        </p:grpSpPr>
        <p:sp>
          <p:nvSpPr>
            <p:cNvPr id="46" name="Oval 45"/>
            <p:cNvSpPr/>
            <p:nvPr/>
          </p:nvSpPr>
          <p:spPr bwMode="auto">
            <a:xfrm>
              <a:off x="5791200" y="609600"/>
              <a:ext cx="1825663" cy="1857226"/>
            </a:xfrm>
            <a:prstGeom prst="ellipse">
              <a:avLst/>
            </a:prstGeom>
            <a:solidFill>
              <a:srgbClr val="3366FF"/>
            </a:solidFill>
            <a:ln>
              <a:solidFill>
                <a:srgbClr val="3366FF"/>
              </a:solidFill>
            </a:ln>
            <a:scene3d>
              <a:camera prst="orthographicFront">
                <a:rot lat="16499984" lon="0" rev="0"/>
              </a:camera>
              <a:lightRig rig="contrasting" dir="t"/>
            </a:scene3d>
            <a:sp3d extrusionH="3213100" contourW="12700">
              <a:contourClr>
                <a:schemeClr val="accent5">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GB" sz="3600" b="1" dirty="0"/>
                <a:t>	</a:t>
              </a:r>
            </a:p>
          </p:txBody>
        </p:sp>
        <p:sp>
          <p:nvSpPr>
            <p:cNvPr id="47" name="Rectangle 46"/>
            <p:cNvSpPr/>
            <p:nvPr/>
          </p:nvSpPr>
          <p:spPr bwMode="auto">
            <a:xfrm>
              <a:off x="5867400" y="1600200"/>
              <a:ext cx="1614595" cy="769441"/>
            </a:xfrm>
            <a:prstGeom prst="rect">
              <a:avLst/>
            </a:prstGeom>
            <a:noFill/>
          </p:spPr>
          <p:txBody>
            <a:bodyPr wrap="none">
              <a:spAutoFit/>
            </a:bodyPr>
            <a:lstStyle/>
            <a:p>
              <a:pPr algn="ctr" eaLnBrk="0" hangingPunct="0">
                <a:defRPr/>
              </a:pPr>
              <a:r>
                <a:rPr lang="en-GB" sz="4400" b="1" dirty="0" smtClean="0">
                  <a:ln>
                    <a:solidFill>
                      <a:sysClr val="windowText" lastClr="000000"/>
                    </a:solidFill>
                  </a:ln>
                  <a:solidFill>
                    <a:schemeClr val="bg1"/>
                  </a:solidFill>
                  <a:latin typeface="+mj-lt"/>
                  <a:ea typeface="ＭＳ Ｐゴシック" pitchFamily="48" charset="-128"/>
                </a:rPr>
                <a:t>£</a:t>
              </a:r>
              <a:r>
                <a:rPr lang="en-GB" sz="4400" b="1" dirty="0" smtClean="0">
                  <a:ln>
                    <a:solidFill>
                      <a:sysClr val="windowText" lastClr="000000"/>
                    </a:solidFill>
                  </a:ln>
                  <a:solidFill>
                    <a:schemeClr val="bg1"/>
                  </a:solidFill>
                  <a:latin typeface="+mj-lt"/>
                </a:rPr>
                <a:t>5096</a:t>
              </a:r>
              <a:endParaRPr lang="en-GB" sz="4400" b="1" dirty="0" smtClean="0">
                <a:ln>
                  <a:solidFill>
                    <a:sysClr val="windowText" lastClr="000000"/>
                  </a:solidFill>
                </a:ln>
                <a:solidFill>
                  <a:schemeClr val="bg1"/>
                </a:solidFill>
                <a:latin typeface="+mj-lt"/>
                <a:ea typeface="ＭＳ Ｐゴシック" pitchFamily="48" charset="-128"/>
              </a:endParaRPr>
            </a:p>
          </p:txBody>
        </p:sp>
      </p:grpSp>
      <p:grpSp>
        <p:nvGrpSpPr>
          <p:cNvPr id="48" name="Group 14"/>
          <p:cNvGrpSpPr>
            <a:grpSpLocks/>
          </p:cNvGrpSpPr>
          <p:nvPr/>
        </p:nvGrpSpPr>
        <p:grpSpPr bwMode="auto">
          <a:xfrm>
            <a:off x="7132074" y="4357307"/>
            <a:ext cx="1825663" cy="1857229"/>
            <a:chOff x="1013946" y="2731802"/>
            <a:chExt cx="2539621" cy="1857389"/>
          </a:xfrm>
        </p:grpSpPr>
        <p:sp>
          <p:nvSpPr>
            <p:cNvPr id="49" name="Oval 48"/>
            <p:cNvSpPr/>
            <p:nvPr/>
          </p:nvSpPr>
          <p:spPr>
            <a:xfrm>
              <a:off x="1013946" y="2731802"/>
              <a:ext cx="2539621" cy="1857389"/>
            </a:xfrm>
            <a:prstGeom prst="ellipse">
              <a:avLst/>
            </a:prstGeom>
            <a:solidFill>
              <a:srgbClr val="FF6600"/>
            </a:solidFill>
            <a:ln>
              <a:solidFill>
                <a:srgbClr val="FF6600"/>
              </a:solidFill>
            </a:ln>
            <a:scene3d>
              <a:camera prst="orthographicFront">
                <a:rot lat="16499984" lon="0" rev="0"/>
              </a:camera>
              <a:lightRig rig="contrasting" dir="t"/>
            </a:scene3d>
            <a:sp3d extrusionH="215900" contourW="12700">
              <a:contourClr>
                <a:schemeClr val="tx1">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GB" sz="3600" b="1" dirty="0"/>
                <a:t>	</a:t>
              </a:r>
            </a:p>
          </p:txBody>
        </p:sp>
        <p:sp>
          <p:nvSpPr>
            <p:cNvPr id="50" name="Rectangle 49"/>
            <p:cNvSpPr/>
            <p:nvPr/>
          </p:nvSpPr>
          <p:spPr>
            <a:xfrm>
              <a:off x="1033829" y="3333589"/>
              <a:ext cx="2246011" cy="769507"/>
            </a:xfrm>
            <a:prstGeom prst="rect">
              <a:avLst/>
            </a:prstGeom>
          </p:spPr>
          <p:txBody>
            <a:bodyPr wrap="none">
              <a:spAutoFit/>
            </a:bodyPr>
            <a:lstStyle/>
            <a:p>
              <a:pPr algn="ctr" eaLnBrk="0" hangingPunct="0">
                <a:defRPr/>
              </a:pPr>
              <a:r>
                <a:rPr lang="en-GB" sz="4400" b="1" dirty="0" smtClean="0">
                  <a:ln>
                    <a:solidFill>
                      <a:sysClr val="windowText" lastClr="000000"/>
                    </a:solidFill>
                  </a:ln>
                  <a:solidFill>
                    <a:schemeClr val="bg1"/>
                  </a:solidFill>
                  <a:latin typeface="+mj-lt"/>
                  <a:ea typeface="ＭＳ Ｐゴシック" pitchFamily="48" charset="-128"/>
                </a:rPr>
                <a:t>£</a:t>
              </a:r>
              <a:r>
                <a:rPr lang="en-GB" sz="4400" b="1" dirty="0" smtClean="0">
                  <a:ln>
                    <a:solidFill>
                      <a:sysClr val="windowText" lastClr="000000"/>
                    </a:solidFill>
                  </a:ln>
                  <a:solidFill>
                    <a:schemeClr val="bg1"/>
                  </a:solidFill>
                  <a:latin typeface="+mj-lt"/>
                </a:rPr>
                <a:t>4130</a:t>
              </a:r>
              <a:endParaRPr lang="en-GB" b="1" dirty="0">
                <a:ln>
                  <a:solidFill>
                    <a:sysClr val="windowText" lastClr="000000"/>
                  </a:solidFill>
                </a:ln>
                <a:solidFill>
                  <a:schemeClr val="bg1"/>
                </a:solidFill>
                <a:latin typeface="+mj-lt"/>
                <a:ea typeface="ＭＳ Ｐゴシック" pitchFamily="48" charset="-128"/>
              </a:endParaRPr>
            </a:p>
          </p:txBody>
        </p:sp>
      </p:grpSp>
      <p:grpSp>
        <p:nvGrpSpPr>
          <p:cNvPr id="51" name="Group 28"/>
          <p:cNvGrpSpPr/>
          <p:nvPr/>
        </p:nvGrpSpPr>
        <p:grpSpPr>
          <a:xfrm>
            <a:off x="7102456" y="979033"/>
            <a:ext cx="1825663" cy="1857226"/>
            <a:chOff x="5791200" y="609600"/>
            <a:chExt cx="1825663" cy="1857226"/>
          </a:xfrm>
        </p:grpSpPr>
        <p:sp>
          <p:nvSpPr>
            <p:cNvPr id="52" name="Oval 51"/>
            <p:cNvSpPr/>
            <p:nvPr/>
          </p:nvSpPr>
          <p:spPr bwMode="auto">
            <a:xfrm>
              <a:off x="5791200" y="609600"/>
              <a:ext cx="1825663" cy="1857226"/>
            </a:xfrm>
            <a:prstGeom prst="ellipse">
              <a:avLst/>
            </a:prstGeom>
            <a:solidFill>
              <a:srgbClr val="3366FF"/>
            </a:solidFill>
            <a:ln>
              <a:solidFill>
                <a:srgbClr val="3366FF"/>
              </a:solidFill>
            </a:ln>
            <a:scene3d>
              <a:camera prst="orthographicFront">
                <a:rot lat="16499984" lon="0" rev="0"/>
              </a:camera>
              <a:lightRig rig="contrasting" dir="t"/>
            </a:scene3d>
            <a:sp3d extrusionH="3213100" contourW="12700">
              <a:contourClr>
                <a:schemeClr val="accent5">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GB" sz="3600" b="1" dirty="0"/>
                <a:t>	</a:t>
              </a:r>
            </a:p>
          </p:txBody>
        </p:sp>
        <p:sp>
          <p:nvSpPr>
            <p:cNvPr id="53" name="Rectangle 52"/>
            <p:cNvSpPr/>
            <p:nvPr/>
          </p:nvSpPr>
          <p:spPr bwMode="auto">
            <a:xfrm>
              <a:off x="5867400" y="1600200"/>
              <a:ext cx="1614595" cy="769441"/>
            </a:xfrm>
            <a:prstGeom prst="rect">
              <a:avLst/>
            </a:prstGeom>
            <a:noFill/>
          </p:spPr>
          <p:txBody>
            <a:bodyPr wrap="none">
              <a:spAutoFit/>
            </a:bodyPr>
            <a:lstStyle/>
            <a:p>
              <a:pPr algn="ctr" eaLnBrk="0" hangingPunct="0">
                <a:defRPr/>
              </a:pPr>
              <a:r>
                <a:rPr lang="en-GB" sz="4400" b="1" dirty="0" smtClean="0">
                  <a:ln>
                    <a:solidFill>
                      <a:sysClr val="windowText" lastClr="000000"/>
                    </a:solidFill>
                  </a:ln>
                  <a:solidFill>
                    <a:schemeClr val="bg1"/>
                  </a:solidFill>
                  <a:latin typeface="+mj-lt"/>
                  <a:ea typeface="ＭＳ Ｐゴシック" pitchFamily="48" charset="-128"/>
                </a:rPr>
                <a:t>£4657</a:t>
              </a:r>
            </a:p>
          </p:txBody>
        </p:sp>
      </p:grpSp>
      <p:sp>
        <p:nvSpPr>
          <p:cNvPr id="54" name="Rounded Rectangle 53"/>
          <p:cNvSpPr/>
          <p:nvPr/>
        </p:nvSpPr>
        <p:spPr>
          <a:xfrm>
            <a:off x="5635646" y="3116702"/>
            <a:ext cx="2690224" cy="1946366"/>
          </a:xfrm>
          <a:prstGeom prst="roundRect">
            <a:avLst/>
          </a:prstGeom>
          <a:ln/>
        </p:spPr>
        <p:style>
          <a:lnRef idx="1">
            <a:schemeClr val="accent1"/>
          </a:lnRef>
          <a:fillRef idx="3">
            <a:schemeClr val="accent1"/>
          </a:fillRef>
          <a:effectRef idx="2">
            <a:schemeClr val="accent1"/>
          </a:effectRef>
          <a:fontRef idx="minor">
            <a:schemeClr val="lt1"/>
          </a:fontRef>
        </p:style>
        <p:txBody>
          <a:bodyPr/>
          <a:lstStyle/>
          <a:p>
            <a:r>
              <a:rPr lang="en-US" sz="3600" dirty="0" smtClean="0"/>
              <a:t>Effective Tax</a:t>
            </a:r>
          </a:p>
          <a:p>
            <a:r>
              <a:rPr lang="en-US" sz="3600" dirty="0" smtClean="0"/>
              <a:t>Rate</a:t>
            </a:r>
          </a:p>
          <a:p>
            <a:r>
              <a:rPr lang="en-US" sz="3600" dirty="0" smtClean="0"/>
              <a:t>49% / 53%</a:t>
            </a:r>
            <a:endParaRPr lang="en-US" sz="3600" dirty="0"/>
          </a:p>
        </p:txBody>
      </p:sp>
      <p:sp>
        <p:nvSpPr>
          <p:cNvPr id="55" name="Subtitle 2"/>
          <p:cNvSpPr txBox="1">
            <a:spLocks/>
          </p:cNvSpPr>
          <p:nvPr/>
        </p:nvSpPr>
        <p:spPr bwMode="auto">
          <a:xfrm>
            <a:off x="5511798" y="880534"/>
            <a:ext cx="27178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3200" b="0" i="0" u="none" strike="noStrike" kern="0" cap="none" spc="0" normalizeH="0" baseline="0" noProof="0" dirty="0" smtClean="0">
                <a:ln>
                  <a:noFill/>
                </a:ln>
                <a:solidFill>
                  <a:schemeClr val="tx1">
                    <a:lumMod val="65000"/>
                    <a:lumOff val="35000"/>
                  </a:schemeClr>
                </a:solidFill>
                <a:effectLst/>
                <a:uLnTx/>
                <a:uFillTx/>
                <a:latin typeface="+mn-lt"/>
                <a:ea typeface="+mn-ea"/>
                <a:cs typeface="+mn-cs"/>
              </a:rPr>
              <a:t>Salary 2015/16</a:t>
            </a:r>
            <a:endParaRPr kumimoji="0" lang="en-US" sz="3200" b="0" i="0" u="none" strike="noStrike" kern="0" cap="none" spc="0" normalizeH="0" baseline="0" noProof="0" dirty="0">
              <a:ln>
                <a:noFill/>
              </a:ln>
              <a:solidFill>
                <a:schemeClr val="tx1">
                  <a:lumMod val="65000"/>
                  <a:lumOff val="35000"/>
                </a:schemeClr>
              </a:solidFill>
              <a:effectLst/>
              <a:uLnTx/>
              <a:uFillTx/>
              <a:latin typeface="+mn-lt"/>
              <a:ea typeface="+mn-ea"/>
              <a:cs typeface="+mn-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lide(fromBottom)">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slide(fromBottom)">
                                      <p:cBhvr>
                                        <p:cTn id="12" dur="500"/>
                                        <p:tgtEl>
                                          <p:spTgt spid="1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par>
                          <p:cTn id="17" fill="hold">
                            <p:stCondLst>
                              <p:cond delay="1000"/>
                            </p:stCondLst>
                            <p:childTnLst>
                              <p:par>
                                <p:cTn id="18" presetID="10" presetClass="exit" presetSubtype="0" fill="hold" nodeType="afterEffect">
                                  <p:stCondLst>
                                    <p:cond delay="0"/>
                                  </p:stCondLst>
                                  <p:childTnLst>
                                    <p:animEffect transition="out" filter="fade">
                                      <p:cBhvr>
                                        <p:cTn id="19" dur="500"/>
                                        <p:tgtEl>
                                          <p:spTgt spid="20"/>
                                        </p:tgtEl>
                                      </p:cBhvr>
                                    </p:animEffect>
                                    <p:set>
                                      <p:cBhvr>
                                        <p:cTn id="20" dur="1" fill="hold">
                                          <p:stCondLst>
                                            <p:cond delay="499"/>
                                          </p:stCondLst>
                                        </p:cTn>
                                        <p:tgtEl>
                                          <p:spTgt spid="2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xit" presetSubtype="0" fill="hold" nodeType="withEffect">
                                  <p:stCondLst>
                                    <p:cond delay="0"/>
                                  </p:stCondLst>
                                  <p:childTnLst>
                                    <p:animEffect transition="out" filter="fade">
                                      <p:cBhvr>
                                        <p:cTn id="30" dur="500"/>
                                        <p:tgtEl>
                                          <p:spTgt spid="19"/>
                                        </p:tgtEl>
                                      </p:cBhvr>
                                    </p:animEffect>
                                    <p:set>
                                      <p:cBhvr>
                                        <p:cTn id="31" dur="1" fill="hold">
                                          <p:stCondLst>
                                            <p:cond delay="499"/>
                                          </p:stCondLst>
                                        </p:cTn>
                                        <p:tgtEl>
                                          <p:spTgt spid="19"/>
                                        </p:tgtEl>
                                        <p:attrNameLst>
                                          <p:attrName>style.visibility</p:attrName>
                                        </p:attrNameLst>
                                      </p:cBhvr>
                                      <p:to>
                                        <p:strVal val="hidden"/>
                                      </p:to>
                                    </p:se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slide(fromBottom)">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12" presetClass="entr" presetSubtype="4" fill="hold"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slide(fromBottom)">
                                      <p:cBhvr>
                                        <p:cTn id="52" dur="500"/>
                                        <p:tgtEl>
                                          <p:spTgt spid="36"/>
                                        </p:tgtEl>
                                      </p:cBhvr>
                                    </p:animEffect>
                                  </p:child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500"/>
                                        <p:tgtEl>
                                          <p:spTgt spid="39"/>
                                        </p:tgtEl>
                                      </p:cBhvr>
                                    </p:animEffect>
                                  </p:childTnLst>
                                </p:cTn>
                              </p:par>
                            </p:childTnLst>
                          </p:cTn>
                        </p:par>
                        <p:par>
                          <p:cTn id="57" fill="hold">
                            <p:stCondLst>
                              <p:cond delay="1000"/>
                            </p:stCondLst>
                            <p:childTnLst>
                              <p:par>
                                <p:cTn id="58" presetID="10" presetClass="exit" presetSubtype="0" fill="hold" nodeType="afterEffect">
                                  <p:stCondLst>
                                    <p:cond delay="0"/>
                                  </p:stCondLst>
                                  <p:childTnLst>
                                    <p:animEffect transition="out" filter="fade">
                                      <p:cBhvr>
                                        <p:cTn id="59" dur="500"/>
                                        <p:tgtEl>
                                          <p:spTgt spid="33"/>
                                        </p:tgtEl>
                                      </p:cBhvr>
                                    </p:animEffect>
                                    <p:set>
                                      <p:cBhvr>
                                        <p:cTn id="60" dur="1" fill="hold">
                                          <p:stCondLst>
                                            <p:cond delay="499"/>
                                          </p:stCondLst>
                                        </p:cTn>
                                        <p:tgtEl>
                                          <p:spTgt spid="3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wipe(down)">
                                      <p:cBhvr>
                                        <p:cTn id="65" dur="500"/>
                                        <p:tgtEl>
                                          <p:spTgt spid="42"/>
                                        </p:tgtEl>
                                      </p:cBhvr>
                                    </p:animEffect>
                                  </p:childTnLst>
                                </p:cTn>
                              </p:par>
                              <p:par>
                                <p:cTn id="66" presetID="10" presetClass="entr" presetSubtype="0" fill="hold" nodeType="withEffect">
                                  <p:stCondLst>
                                    <p:cond delay="0"/>
                                  </p:stCondLst>
                                  <p:childTnLst>
                                    <p:set>
                                      <p:cBhvr>
                                        <p:cTn id="67" dur="1" fill="hold">
                                          <p:stCondLst>
                                            <p:cond delay="0"/>
                                          </p:stCondLst>
                                        </p:cTn>
                                        <p:tgtEl>
                                          <p:spTgt spid="48"/>
                                        </p:tgtEl>
                                        <p:attrNameLst>
                                          <p:attrName>style.visibility</p:attrName>
                                        </p:attrNameLst>
                                      </p:cBhvr>
                                      <p:to>
                                        <p:strVal val="visible"/>
                                      </p:to>
                                    </p:set>
                                    <p:animEffect transition="in" filter="fade">
                                      <p:cBhvr>
                                        <p:cTn id="68" dur="500"/>
                                        <p:tgtEl>
                                          <p:spTgt spid="48"/>
                                        </p:tgtEl>
                                      </p:cBhvr>
                                    </p:animEffect>
                                  </p:childTnLst>
                                </p:cTn>
                              </p:par>
                              <p:par>
                                <p:cTn id="69" presetID="10" presetClass="exit" presetSubtype="0" fill="hold" nodeType="withEffect">
                                  <p:stCondLst>
                                    <p:cond delay="0"/>
                                  </p:stCondLst>
                                  <p:childTnLst>
                                    <p:animEffect transition="out" filter="fade">
                                      <p:cBhvr>
                                        <p:cTn id="70" dur="500"/>
                                        <p:tgtEl>
                                          <p:spTgt spid="39"/>
                                        </p:tgtEl>
                                      </p:cBhvr>
                                    </p:animEffect>
                                    <p:set>
                                      <p:cBhvr>
                                        <p:cTn id="71" dur="1" fill="hold">
                                          <p:stCondLst>
                                            <p:cond delay="499"/>
                                          </p:stCondLst>
                                        </p:cTn>
                                        <p:tgtEl>
                                          <p:spTgt spid="39"/>
                                        </p:tgtEl>
                                        <p:attrNameLst>
                                          <p:attrName>style.visibility</p:attrName>
                                        </p:attrNameLst>
                                      </p:cBhvr>
                                      <p:to>
                                        <p:strVal val="hidden"/>
                                      </p:to>
                                    </p:set>
                                  </p:childTnLst>
                                </p:cTn>
                              </p:par>
                            </p:childTnLst>
                          </p:cTn>
                        </p:par>
                        <p:par>
                          <p:cTn id="72" fill="hold">
                            <p:stCondLst>
                              <p:cond delay="500"/>
                            </p:stCondLst>
                            <p:childTnLst>
                              <p:par>
                                <p:cTn id="73" presetID="10" presetClass="entr" presetSubtype="0" fill="hold" nodeType="after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fade">
                                      <p:cBhvr>
                                        <p:cTn id="75" dur="500"/>
                                        <p:tgtEl>
                                          <p:spTgt spid="45"/>
                                        </p:tgtEl>
                                      </p:cBhvr>
                                    </p:animEffect>
                                  </p:childTnLst>
                                </p:cTn>
                              </p:par>
                              <p:par>
                                <p:cTn id="76" presetID="10" presetClass="entr" presetSubtype="0" fill="hold" nodeType="withEffect">
                                  <p:stCondLst>
                                    <p:cond delay="0"/>
                                  </p:stCondLst>
                                  <p:childTnLst>
                                    <p:set>
                                      <p:cBhvr>
                                        <p:cTn id="77" dur="1" fill="hold">
                                          <p:stCondLst>
                                            <p:cond delay="0"/>
                                          </p:stCondLst>
                                        </p:cTn>
                                        <p:tgtEl>
                                          <p:spTgt spid="51"/>
                                        </p:tgtEl>
                                        <p:attrNameLst>
                                          <p:attrName>style.visibility</p:attrName>
                                        </p:attrNameLst>
                                      </p:cBhvr>
                                      <p:to>
                                        <p:strVal val="visible"/>
                                      </p:to>
                                    </p:set>
                                    <p:animEffect transition="in" filter="fade">
                                      <p:cBhvr>
                                        <p:cTn id="78" dur="500"/>
                                        <p:tgtEl>
                                          <p:spTgt spid="51"/>
                                        </p:tgtEl>
                                      </p:cBhvr>
                                    </p:animEffect>
                                  </p:childTnLst>
                                </p:cTn>
                              </p:par>
                            </p:childTnLst>
                          </p:cTn>
                        </p:par>
                        <p:par>
                          <p:cTn id="79" fill="hold">
                            <p:stCondLst>
                              <p:cond delay="1000"/>
                            </p:stCondLst>
                            <p:childTnLst>
                              <p:par>
                                <p:cTn id="80" presetID="10" presetClass="entr" presetSubtype="0" fill="hold" grpId="0" nodeType="afterEffect">
                                  <p:stCondLst>
                                    <p:cond delay="0"/>
                                  </p:stCondLst>
                                  <p:childTnLst>
                                    <p:set>
                                      <p:cBhvr>
                                        <p:cTn id="81" dur="1" fill="hold">
                                          <p:stCondLst>
                                            <p:cond delay="0"/>
                                          </p:stCondLst>
                                        </p:cTn>
                                        <p:tgtEl>
                                          <p:spTgt spid="54"/>
                                        </p:tgtEl>
                                        <p:attrNameLst>
                                          <p:attrName>style.visibility</p:attrName>
                                        </p:attrNameLst>
                                      </p:cBhvr>
                                      <p:to>
                                        <p:strVal val="visible"/>
                                      </p:to>
                                    </p:set>
                                    <p:animEffect transition="in" filter="fade">
                                      <p:cBhvr>
                                        <p:cTn id="8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3598" y="1219219"/>
            <a:ext cx="1857388" cy="477054"/>
          </a:xfrm>
          <a:prstGeom prst="rect">
            <a:avLst/>
          </a:prstGeom>
          <a:noFill/>
        </p:spPr>
        <p:txBody>
          <a:bodyPr wrap="square" rtlCol="0">
            <a:spAutoFit/>
          </a:bodyPr>
          <a:lstStyle/>
          <a:p>
            <a:r>
              <a:rPr lang="en-GB" sz="2400" dirty="0" smtClean="0">
                <a:solidFill>
                  <a:srgbClr val="008080"/>
                </a:solidFill>
              </a:rPr>
              <a:t>2013/14</a:t>
            </a:r>
            <a:endParaRPr lang="en-GB" sz="2400" dirty="0">
              <a:solidFill>
                <a:srgbClr val="008080"/>
              </a:solidFill>
            </a:endParaRPr>
          </a:p>
        </p:txBody>
      </p:sp>
      <p:sp>
        <p:nvSpPr>
          <p:cNvPr id="5" name="TextBox 4"/>
          <p:cNvSpPr txBox="1"/>
          <p:nvPr/>
        </p:nvSpPr>
        <p:spPr>
          <a:xfrm>
            <a:off x="6533068" y="1219200"/>
            <a:ext cx="1857388" cy="477054"/>
          </a:xfrm>
          <a:prstGeom prst="rect">
            <a:avLst/>
          </a:prstGeom>
          <a:noFill/>
        </p:spPr>
        <p:txBody>
          <a:bodyPr wrap="square" rtlCol="0">
            <a:spAutoFit/>
          </a:bodyPr>
          <a:lstStyle/>
          <a:p>
            <a:r>
              <a:rPr lang="en-GB" sz="2400" dirty="0" smtClean="0">
                <a:solidFill>
                  <a:srgbClr val="008080"/>
                </a:solidFill>
              </a:rPr>
              <a:t>2015/16</a:t>
            </a:r>
            <a:endParaRPr lang="en-GB" sz="2400" dirty="0">
              <a:solidFill>
                <a:srgbClr val="008080"/>
              </a:solidFill>
            </a:endParaRPr>
          </a:p>
        </p:txBody>
      </p:sp>
      <p:sp>
        <p:nvSpPr>
          <p:cNvPr id="6" name="Rounded Rectangle 5"/>
          <p:cNvSpPr/>
          <p:nvPr/>
        </p:nvSpPr>
        <p:spPr>
          <a:xfrm>
            <a:off x="2652682" y="1854801"/>
            <a:ext cx="2071718" cy="836665"/>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400" dirty="0" smtClean="0"/>
              <a:t>Dividend</a:t>
            </a:r>
            <a:endParaRPr lang="en-GB" sz="2400" dirty="0"/>
          </a:p>
        </p:txBody>
      </p:sp>
      <p:sp>
        <p:nvSpPr>
          <p:cNvPr id="7" name="Rounded Rectangle 6"/>
          <p:cNvSpPr/>
          <p:nvPr/>
        </p:nvSpPr>
        <p:spPr>
          <a:xfrm>
            <a:off x="2652682" y="2833048"/>
            <a:ext cx="2071718" cy="836665"/>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400" dirty="0" smtClean="0"/>
              <a:t>Salary</a:t>
            </a:r>
            <a:endParaRPr lang="en-GB" sz="2400" dirty="0"/>
          </a:p>
        </p:txBody>
      </p:sp>
      <p:sp>
        <p:nvSpPr>
          <p:cNvPr id="8" name="Rounded Rectangle 7"/>
          <p:cNvSpPr/>
          <p:nvPr/>
        </p:nvSpPr>
        <p:spPr>
          <a:xfrm>
            <a:off x="2652682" y="4421135"/>
            <a:ext cx="2071718" cy="836665"/>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400" dirty="0" smtClean="0"/>
              <a:t>Dividend </a:t>
            </a:r>
            <a:endParaRPr lang="en-GB" sz="2400" dirty="0"/>
          </a:p>
        </p:txBody>
      </p:sp>
      <p:sp>
        <p:nvSpPr>
          <p:cNvPr id="10" name="Rounded Rectangle 9"/>
          <p:cNvSpPr/>
          <p:nvPr/>
        </p:nvSpPr>
        <p:spPr>
          <a:xfrm>
            <a:off x="4863713" y="1841153"/>
            <a:ext cx="1557208" cy="836665"/>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42.8%</a:t>
            </a:r>
          </a:p>
        </p:txBody>
      </p:sp>
      <p:sp>
        <p:nvSpPr>
          <p:cNvPr id="11" name="Rounded Rectangle 10"/>
          <p:cNvSpPr/>
          <p:nvPr/>
        </p:nvSpPr>
        <p:spPr>
          <a:xfrm>
            <a:off x="4863713" y="2819400"/>
            <a:ext cx="1557208" cy="836665"/>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49%</a:t>
            </a:r>
          </a:p>
        </p:txBody>
      </p:sp>
      <p:sp>
        <p:nvSpPr>
          <p:cNvPr id="12" name="Rounded Rectangle 11"/>
          <p:cNvSpPr/>
          <p:nvPr/>
        </p:nvSpPr>
        <p:spPr>
          <a:xfrm>
            <a:off x="4863713" y="4407487"/>
            <a:ext cx="1557208" cy="836665"/>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47.1%</a:t>
            </a:r>
          </a:p>
        </p:txBody>
      </p:sp>
      <p:sp>
        <p:nvSpPr>
          <p:cNvPr id="13" name="Rounded Rectangle 12"/>
          <p:cNvSpPr/>
          <p:nvPr/>
        </p:nvSpPr>
        <p:spPr>
          <a:xfrm>
            <a:off x="6706250" y="1852243"/>
            <a:ext cx="1557208" cy="836665"/>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40%</a:t>
            </a:r>
          </a:p>
        </p:txBody>
      </p:sp>
      <p:sp>
        <p:nvSpPr>
          <p:cNvPr id="14" name="Rounded Rectangle 13"/>
          <p:cNvSpPr/>
          <p:nvPr/>
        </p:nvSpPr>
        <p:spPr>
          <a:xfrm>
            <a:off x="6706250" y="2830490"/>
            <a:ext cx="1557208" cy="836665"/>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49%</a:t>
            </a:r>
          </a:p>
        </p:txBody>
      </p:sp>
      <p:sp>
        <p:nvSpPr>
          <p:cNvPr id="15" name="Rounded Rectangle 14"/>
          <p:cNvSpPr/>
          <p:nvPr/>
        </p:nvSpPr>
        <p:spPr>
          <a:xfrm>
            <a:off x="6706250" y="4418577"/>
            <a:ext cx="1557208" cy="836665"/>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44.5%</a:t>
            </a:r>
          </a:p>
        </p:txBody>
      </p:sp>
      <p:sp>
        <p:nvSpPr>
          <p:cNvPr id="30" name="Rounded Rectangle 29"/>
          <p:cNvSpPr/>
          <p:nvPr/>
        </p:nvSpPr>
        <p:spPr>
          <a:xfrm>
            <a:off x="2670825" y="5423848"/>
            <a:ext cx="2071718" cy="836665"/>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400" dirty="0" smtClean="0"/>
              <a:t>Salary </a:t>
            </a:r>
            <a:endParaRPr lang="en-GB" sz="2400" dirty="0"/>
          </a:p>
        </p:txBody>
      </p:sp>
      <p:sp>
        <p:nvSpPr>
          <p:cNvPr id="31" name="Rounded Rectangle 30"/>
          <p:cNvSpPr/>
          <p:nvPr/>
        </p:nvSpPr>
        <p:spPr>
          <a:xfrm>
            <a:off x="4881856" y="5410200"/>
            <a:ext cx="1557208" cy="836665"/>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53%</a:t>
            </a:r>
          </a:p>
        </p:txBody>
      </p:sp>
      <p:sp>
        <p:nvSpPr>
          <p:cNvPr id="32" name="Rounded Rectangle 31"/>
          <p:cNvSpPr/>
          <p:nvPr/>
        </p:nvSpPr>
        <p:spPr>
          <a:xfrm>
            <a:off x="6724393" y="5421290"/>
            <a:ext cx="1557208" cy="836665"/>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53%</a:t>
            </a:r>
          </a:p>
        </p:txBody>
      </p:sp>
      <p:sp>
        <p:nvSpPr>
          <p:cNvPr id="33" name="TextBox 32"/>
          <p:cNvSpPr txBox="1"/>
          <p:nvPr/>
        </p:nvSpPr>
        <p:spPr>
          <a:xfrm>
            <a:off x="246984" y="3810000"/>
            <a:ext cx="3867816" cy="477054"/>
          </a:xfrm>
          <a:prstGeom prst="rect">
            <a:avLst/>
          </a:prstGeom>
          <a:noFill/>
        </p:spPr>
        <p:txBody>
          <a:bodyPr wrap="none" rtlCol="0">
            <a:spAutoFit/>
          </a:bodyPr>
          <a:lstStyle/>
          <a:p>
            <a:r>
              <a:rPr lang="en-US" sz="2500" dirty="0" smtClean="0"/>
              <a:t>Additional Rate Tax Payer</a:t>
            </a:r>
            <a:endParaRPr lang="en-US" sz="2500" dirty="0"/>
          </a:p>
        </p:txBody>
      </p:sp>
      <p:sp>
        <p:nvSpPr>
          <p:cNvPr id="34" name="TextBox 33"/>
          <p:cNvSpPr txBox="1"/>
          <p:nvPr/>
        </p:nvSpPr>
        <p:spPr>
          <a:xfrm>
            <a:off x="304800" y="1269996"/>
            <a:ext cx="3119069" cy="477054"/>
          </a:xfrm>
          <a:prstGeom prst="rect">
            <a:avLst/>
          </a:prstGeom>
          <a:noFill/>
        </p:spPr>
        <p:txBody>
          <a:bodyPr wrap="none" rtlCol="0">
            <a:spAutoFit/>
          </a:bodyPr>
          <a:lstStyle/>
          <a:p>
            <a:r>
              <a:rPr lang="en-US" sz="2500" dirty="0" smtClean="0"/>
              <a:t>High Rate Tax Payer</a:t>
            </a:r>
            <a:endParaRPr lang="en-US" sz="2500" dirty="0"/>
          </a:p>
        </p:txBody>
      </p:sp>
      <p:sp>
        <p:nvSpPr>
          <p:cNvPr id="21" name="Title 1"/>
          <p:cNvSpPr txBox="1">
            <a:spLocks/>
          </p:cNvSpPr>
          <p:nvPr/>
        </p:nvSpPr>
        <p:spPr bwMode="auto">
          <a:xfrm>
            <a:off x="330219" y="0"/>
            <a:ext cx="8839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900" b="1" i="0" u="none" strike="noStrike" kern="0" cap="none" spc="0" normalizeH="0" baseline="0" noProof="0" dirty="0">
              <a:ln>
                <a:noFill/>
              </a:ln>
              <a:solidFill>
                <a:srgbClr val="FFFFFF"/>
              </a:solidFill>
              <a:effectLst/>
              <a:uLnTx/>
              <a:uFillTx/>
              <a:latin typeface="+mj-lt"/>
              <a:ea typeface="+mj-ea"/>
              <a:cs typeface="+mj-cs"/>
            </a:endParaRPr>
          </a:p>
        </p:txBody>
      </p:sp>
      <p:sp>
        <p:nvSpPr>
          <p:cNvPr id="19" name="Title 18"/>
          <p:cNvSpPr>
            <a:spLocks noGrp="1"/>
          </p:cNvSpPr>
          <p:nvPr>
            <p:ph type="title"/>
          </p:nvPr>
        </p:nvSpPr>
        <p:spPr>
          <a:xfrm>
            <a:off x="321727" y="224382"/>
            <a:ext cx="8839200" cy="1143000"/>
          </a:xfrm>
        </p:spPr>
        <p:txBody>
          <a:bodyPr/>
          <a:lstStyle/>
          <a:p>
            <a:r>
              <a:rPr lang="en-US" dirty="0" smtClean="0"/>
              <a:t>Profit Extraction</a:t>
            </a:r>
            <a:endParaRPr lang="en-US" dirty="0"/>
          </a:p>
        </p:txBody>
      </p:sp>
    </p:spTree>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 Placeholder 44"/>
          <p:cNvSpPr>
            <a:spLocks noGrp="1"/>
          </p:cNvSpPr>
          <p:nvPr>
            <p:ph type="body" sz="quarter" idx="13"/>
          </p:nvPr>
        </p:nvSpPr>
        <p:spPr/>
        <p:txBody>
          <a:bodyPr/>
          <a:lstStyle/>
          <a:p>
            <a:r>
              <a:rPr lang="en-GB" dirty="0" smtClean="0"/>
              <a:t>Capital Allowances</a:t>
            </a:r>
            <a:endParaRPr lang="en-US" dirty="0"/>
          </a:p>
        </p:txBody>
      </p:sp>
      <p:sp>
        <p:nvSpPr>
          <p:cNvPr id="44035" name="Rectangle 3"/>
          <p:cNvSpPr>
            <a:spLocks noGrp="1" noChangeArrowheads="1"/>
          </p:cNvSpPr>
          <p:nvPr>
            <p:ph type="subTitle" idx="1"/>
          </p:nvPr>
        </p:nvSpPr>
        <p:spPr/>
        <p:txBody>
          <a:bodyPr/>
          <a:lstStyle/>
          <a:p>
            <a:pPr>
              <a:buNone/>
            </a:pPr>
            <a:r>
              <a:rPr lang="en-GB" dirty="0" smtClean="0"/>
              <a:t>Plant &amp; Machinery</a:t>
            </a:r>
          </a:p>
          <a:p>
            <a:endParaRPr lang="en-GB" dirty="0" smtClean="0"/>
          </a:p>
          <a:p>
            <a:endParaRPr lang="en-GB" dirty="0" smtClean="0"/>
          </a:p>
        </p:txBody>
      </p:sp>
      <p:grpSp>
        <p:nvGrpSpPr>
          <p:cNvPr id="2" name="Group 23"/>
          <p:cNvGrpSpPr/>
          <p:nvPr/>
        </p:nvGrpSpPr>
        <p:grpSpPr>
          <a:xfrm>
            <a:off x="3703029" y="1187213"/>
            <a:ext cx="1825663" cy="1857226"/>
            <a:chOff x="1600200" y="1170280"/>
            <a:chExt cx="1825663" cy="1857226"/>
          </a:xfrm>
        </p:grpSpPr>
        <p:sp>
          <p:nvSpPr>
            <p:cNvPr id="8" name="Oval 7"/>
            <p:cNvSpPr/>
            <p:nvPr/>
          </p:nvSpPr>
          <p:spPr bwMode="auto">
            <a:xfrm>
              <a:off x="1600200" y="1170280"/>
              <a:ext cx="1825663" cy="1857226"/>
            </a:xfrm>
            <a:prstGeom prst="ellipse">
              <a:avLst/>
            </a:prstGeom>
            <a:solidFill>
              <a:srgbClr val="3366FF"/>
            </a:solidFill>
            <a:ln>
              <a:solidFill>
                <a:srgbClr val="3366FF"/>
              </a:solidFill>
            </a:ln>
            <a:scene3d>
              <a:camera prst="orthographicFront">
                <a:rot lat="16499984" lon="0" rev="0"/>
              </a:camera>
              <a:lightRig rig="contrasting" dir="t"/>
            </a:scene3d>
            <a:sp3d extrusionH="3810000" contourW="12700">
              <a:contourClr>
                <a:schemeClr val="accent5">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GB" sz="3600" b="1" dirty="0"/>
                <a:t>	</a:t>
              </a:r>
            </a:p>
          </p:txBody>
        </p:sp>
        <p:sp>
          <p:nvSpPr>
            <p:cNvPr id="9" name="Rectangle 8"/>
            <p:cNvSpPr/>
            <p:nvPr/>
          </p:nvSpPr>
          <p:spPr bwMode="auto">
            <a:xfrm>
              <a:off x="1691109" y="2088055"/>
              <a:ext cx="1599441" cy="769441"/>
            </a:xfrm>
            <a:prstGeom prst="rect">
              <a:avLst/>
            </a:prstGeom>
            <a:noFill/>
            <a:ln>
              <a:noFill/>
            </a:ln>
          </p:spPr>
          <p:txBody>
            <a:bodyPr wrap="none">
              <a:spAutoFit/>
            </a:bodyPr>
            <a:lstStyle/>
            <a:p>
              <a:pPr algn="ctr" eaLnBrk="0" hangingPunct="0">
                <a:defRPr/>
              </a:pPr>
              <a:r>
                <a:rPr lang="en-GB" sz="4400" b="1" dirty="0" smtClean="0">
                  <a:ln>
                    <a:solidFill>
                      <a:sysClr val="windowText" lastClr="000000"/>
                    </a:solidFill>
                  </a:ln>
                  <a:solidFill>
                    <a:schemeClr val="bg1"/>
                  </a:solidFill>
                  <a:latin typeface="+mj-lt"/>
                  <a:ea typeface="ＭＳ Ｐゴシック" pitchFamily="48" charset="-128"/>
                </a:rPr>
                <a:t>£200k</a:t>
              </a:r>
              <a:endParaRPr lang="en-GB" sz="4400" b="1" dirty="0">
                <a:ln>
                  <a:solidFill>
                    <a:sysClr val="windowText" lastClr="000000"/>
                  </a:solidFill>
                </a:ln>
                <a:solidFill>
                  <a:schemeClr val="bg1"/>
                </a:solidFill>
                <a:latin typeface="+mj-lt"/>
                <a:ea typeface="ＭＳ Ｐゴシック" pitchFamily="48" charset="-128"/>
              </a:endParaRPr>
            </a:p>
          </p:txBody>
        </p:sp>
      </p:grpSp>
      <p:grpSp>
        <p:nvGrpSpPr>
          <p:cNvPr id="3" name="Group 24"/>
          <p:cNvGrpSpPr/>
          <p:nvPr/>
        </p:nvGrpSpPr>
        <p:grpSpPr>
          <a:xfrm>
            <a:off x="3703029" y="3107325"/>
            <a:ext cx="1825663" cy="2319808"/>
            <a:chOff x="3659168" y="3962400"/>
            <a:chExt cx="1825663" cy="2319808"/>
          </a:xfrm>
        </p:grpSpPr>
        <p:sp>
          <p:nvSpPr>
            <p:cNvPr id="11" name="Oval 10"/>
            <p:cNvSpPr/>
            <p:nvPr/>
          </p:nvSpPr>
          <p:spPr bwMode="auto">
            <a:xfrm>
              <a:off x="3659168" y="3962400"/>
              <a:ext cx="1825663" cy="1857229"/>
            </a:xfrm>
            <a:prstGeom prst="ellipse">
              <a:avLst/>
            </a:prstGeom>
            <a:solidFill>
              <a:srgbClr val="FF8000"/>
            </a:solidFill>
            <a:ln>
              <a:solidFill>
                <a:srgbClr val="FF8000"/>
              </a:solidFill>
            </a:ln>
            <a:scene3d>
              <a:camera prst="orthographicFront">
                <a:rot lat="16499984" lon="0" rev="0"/>
              </a:camera>
              <a:lightRig rig="contrasting" dir="t"/>
            </a:scene3d>
            <a:sp3d extrusionH="1905000" contourW="12700">
              <a:contourClr>
                <a:srgbClr val="FFC000"/>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GB" sz="3600" b="1" dirty="0"/>
                <a:t>	</a:t>
              </a:r>
            </a:p>
          </p:txBody>
        </p:sp>
        <p:sp>
          <p:nvSpPr>
            <p:cNvPr id="12" name="Rectangle 11"/>
            <p:cNvSpPr/>
            <p:nvPr/>
          </p:nvSpPr>
          <p:spPr bwMode="auto">
            <a:xfrm>
              <a:off x="3768787" y="5512767"/>
              <a:ext cx="1599441" cy="769441"/>
            </a:xfrm>
            <a:prstGeom prst="rect">
              <a:avLst/>
            </a:prstGeom>
            <a:noFill/>
          </p:spPr>
          <p:txBody>
            <a:bodyPr wrap="none">
              <a:spAutoFit/>
            </a:bodyPr>
            <a:lstStyle/>
            <a:p>
              <a:pPr algn="ctr" eaLnBrk="0" hangingPunct="0">
                <a:defRPr/>
              </a:pPr>
              <a:r>
                <a:rPr lang="en-GB" sz="4400" b="1" dirty="0" smtClean="0">
                  <a:ln>
                    <a:solidFill>
                      <a:sysClr val="windowText" lastClr="000000"/>
                    </a:solidFill>
                  </a:ln>
                  <a:solidFill>
                    <a:schemeClr val="bg1"/>
                  </a:solidFill>
                  <a:latin typeface="+mj-lt"/>
                  <a:ea typeface="ＭＳ Ｐゴシック" pitchFamily="48" charset="-128"/>
                </a:rPr>
                <a:t>£</a:t>
              </a:r>
              <a:r>
                <a:rPr lang="en-GB" sz="4400" b="1" dirty="0" smtClean="0">
                  <a:ln>
                    <a:solidFill>
                      <a:sysClr val="windowText" lastClr="000000"/>
                    </a:solidFill>
                  </a:ln>
                  <a:solidFill>
                    <a:schemeClr val="bg1"/>
                  </a:solidFill>
                  <a:latin typeface="+mj-lt"/>
                </a:rPr>
                <a:t>10</a:t>
              </a:r>
              <a:r>
                <a:rPr lang="en-GB" sz="4400" b="1" dirty="0" smtClean="0">
                  <a:ln>
                    <a:solidFill>
                      <a:sysClr val="windowText" lastClr="000000"/>
                    </a:solidFill>
                  </a:ln>
                  <a:solidFill>
                    <a:schemeClr val="bg1"/>
                  </a:solidFill>
                  <a:latin typeface="+mj-lt"/>
                  <a:ea typeface="ＭＳ Ｐゴシック" pitchFamily="48" charset="-128"/>
                </a:rPr>
                <a:t>0k</a:t>
              </a:r>
            </a:p>
          </p:txBody>
        </p:sp>
      </p:grpSp>
      <p:grpSp>
        <p:nvGrpSpPr>
          <p:cNvPr id="4" name="Group 25"/>
          <p:cNvGrpSpPr/>
          <p:nvPr/>
        </p:nvGrpSpPr>
        <p:grpSpPr>
          <a:xfrm>
            <a:off x="3703029" y="1202325"/>
            <a:ext cx="1825663" cy="2319808"/>
            <a:chOff x="3659168" y="3962400"/>
            <a:chExt cx="1825663" cy="2319808"/>
          </a:xfrm>
        </p:grpSpPr>
        <p:sp>
          <p:nvSpPr>
            <p:cNvPr id="27" name="Oval 26"/>
            <p:cNvSpPr/>
            <p:nvPr/>
          </p:nvSpPr>
          <p:spPr bwMode="auto">
            <a:xfrm>
              <a:off x="3659168" y="3962400"/>
              <a:ext cx="1825663" cy="1857229"/>
            </a:xfrm>
            <a:prstGeom prst="ellipse">
              <a:avLst/>
            </a:prstGeom>
            <a:solidFill>
              <a:srgbClr val="3366FF"/>
            </a:solidFill>
            <a:ln>
              <a:solidFill>
                <a:srgbClr val="3366FF"/>
              </a:solidFill>
            </a:ln>
            <a:scene3d>
              <a:camera prst="orthographicFront">
                <a:rot lat="16499984" lon="0" rev="0"/>
              </a:camera>
              <a:lightRig rig="contrasting" dir="t"/>
            </a:scene3d>
            <a:sp3d extrusionH="1905000" contourW="12700">
              <a:contourClr>
                <a:srgbClr val="FFC000"/>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GB" sz="3600" b="1" dirty="0"/>
                <a:t>	</a:t>
              </a:r>
            </a:p>
          </p:txBody>
        </p:sp>
        <p:sp>
          <p:nvSpPr>
            <p:cNvPr id="28" name="Rectangle 27"/>
            <p:cNvSpPr/>
            <p:nvPr/>
          </p:nvSpPr>
          <p:spPr bwMode="auto">
            <a:xfrm>
              <a:off x="3768787" y="5512767"/>
              <a:ext cx="1599441" cy="769441"/>
            </a:xfrm>
            <a:prstGeom prst="rect">
              <a:avLst/>
            </a:prstGeom>
            <a:noFill/>
          </p:spPr>
          <p:txBody>
            <a:bodyPr wrap="none">
              <a:spAutoFit/>
            </a:bodyPr>
            <a:lstStyle/>
            <a:p>
              <a:pPr algn="ctr" eaLnBrk="0" hangingPunct="0">
                <a:defRPr/>
              </a:pPr>
              <a:r>
                <a:rPr lang="en-GB" sz="4400" b="1" dirty="0" smtClean="0">
                  <a:ln>
                    <a:solidFill>
                      <a:sysClr val="windowText" lastClr="000000"/>
                    </a:solidFill>
                  </a:ln>
                  <a:solidFill>
                    <a:schemeClr val="bg1"/>
                  </a:solidFill>
                  <a:latin typeface="+mj-lt"/>
                  <a:ea typeface="ＭＳ Ｐゴシック" pitchFamily="48" charset="-128"/>
                </a:rPr>
                <a:t>£</a:t>
              </a:r>
              <a:r>
                <a:rPr lang="en-GB" sz="4400" b="1" dirty="0" smtClean="0">
                  <a:ln>
                    <a:solidFill>
                      <a:sysClr val="windowText" lastClr="000000"/>
                    </a:solidFill>
                  </a:ln>
                  <a:solidFill>
                    <a:schemeClr val="bg1"/>
                  </a:solidFill>
                  <a:latin typeface="+mj-lt"/>
                </a:rPr>
                <a:t>10</a:t>
              </a:r>
              <a:r>
                <a:rPr lang="en-GB" sz="4400" b="1" dirty="0" smtClean="0">
                  <a:ln>
                    <a:solidFill>
                      <a:sysClr val="windowText" lastClr="000000"/>
                    </a:solidFill>
                  </a:ln>
                  <a:solidFill>
                    <a:schemeClr val="bg1"/>
                  </a:solidFill>
                  <a:latin typeface="+mj-lt"/>
                  <a:ea typeface="ＭＳ Ｐゴシック" pitchFamily="48" charset="-128"/>
                </a:rPr>
                <a:t>0k</a:t>
              </a:r>
            </a:p>
          </p:txBody>
        </p:sp>
      </p:grpSp>
      <p:grpSp>
        <p:nvGrpSpPr>
          <p:cNvPr id="5" name="Group 14"/>
          <p:cNvGrpSpPr>
            <a:grpSpLocks/>
          </p:cNvGrpSpPr>
          <p:nvPr/>
        </p:nvGrpSpPr>
        <p:grpSpPr bwMode="auto">
          <a:xfrm>
            <a:off x="3322789" y="2695418"/>
            <a:ext cx="2663103" cy="1857229"/>
            <a:chOff x="485916" y="2731802"/>
            <a:chExt cx="3704558" cy="1857389"/>
          </a:xfrm>
        </p:grpSpPr>
        <p:sp>
          <p:nvSpPr>
            <p:cNvPr id="19" name="Oval 18"/>
            <p:cNvSpPr/>
            <p:nvPr/>
          </p:nvSpPr>
          <p:spPr>
            <a:xfrm>
              <a:off x="1013946" y="2731802"/>
              <a:ext cx="2539621" cy="1857389"/>
            </a:xfrm>
            <a:prstGeom prst="ellipse">
              <a:avLst/>
            </a:prstGeom>
            <a:solidFill>
              <a:srgbClr val="FF0080"/>
            </a:solidFill>
            <a:ln>
              <a:solidFill>
                <a:srgbClr val="FF0080"/>
              </a:solidFill>
            </a:ln>
            <a:scene3d>
              <a:camera prst="orthographicFront">
                <a:rot lat="16499984" lon="0" rev="0"/>
              </a:camera>
              <a:lightRig rig="contrasting" dir="t"/>
            </a:scene3d>
            <a:sp3d extrusionH="381000" contourW="12700">
              <a:contourClr>
                <a:schemeClr val="tx1">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GB" sz="3600" b="1" dirty="0"/>
                <a:t>	</a:t>
              </a:r>
            </a:p>
          </p:txBody>
        </p:sp>
        <p:sp>
          <p:nvSpPr>
            <p:cNvPr id="20" name="Rectangle 19"/>
            <p:cNvSpPr/>
            <p:nvPr/>
          </p:nvSpPr>
          <p:spPr>
            <a:xfrm>
              <a:off x="485916" y="3329969"/>
              <a:ext cx="3704558" cy="1107951"/>
            </a:xfrm>
            <a:prstGeom prst="rect">
              <a:avLst/>
            </a:prstGeom>
          </p:spPr>
          <p:txBody>
            <a:bodyPr wrap="none" anchor="ctr">
              <a:noAutofit/>
            </a:bodyPr>
            <a:lstStyle/>
            <a:p>
              <a:pPr algn="ctr" eaLnBrk="0" hangingPunct="0">
                <a:defRPr/>
              </a:pPr>
              <a:r>
                <a:rPr lang="en-GB" sz="4400" b="1" dirty="0" smtClean="0">
                  <a:ln>
                    <a:solidFill>
                      <a:sysClr val="windowText" lastClr="000000"/>
                    </a:solidFill>
                  </a:ln>
                  <a:solidFill>
                    <a:schemeClr val="bg1"/>
                  </a:solidFill>
                  <a:latin typeface="+mj-lt"/>
                  <a:ea typeface="ＭＳ Ｐゴシック" pitchFamily="48" charset="-128"/>
                </a:rPr>
                <a:t>20% </a:t>
              </a:r>
            </a:p>
          </p:txBody>
        </p:sp>
      </p:grpSp>
      <p:grpSp>
        <p:nvGrpSpPr>
          <p:cNvPr id="6" name="Group 28"/>
          <p:cNvGrpSpPr/>
          <p:nvPr/>
        </p:nvGrpSpPr>
        <p:grpSpPr>
          <a:xfrm>
            <a:off x="3703029" y="1159933"/>
            <a:ext cx="1825663" cy="2319808"/>
            <a:chOff x="3659168" y="3962400"/>
            <a:chExt cx="1825663" cy="2319808"/>
          </a:xfrm>
        </p:grpSpPr>
        <p:sp>
          <p:nvSpPr>
            <p:cNvPr id="30" name="Oval 29"/>
            <p:cNvSpPr/>
            <p:nvPr/>
          </p:nvSpPr>
          <p:spPr bwMode="auto">
            <a:xfrm>
              <a:off x="3659168" y="3962400"/>
              <a:ext cx="1825663" cy="1857229"/>
            </a:xfrm>
            <a:prstGeom prst="ellipse">
              <a:avLst/>
            </a:prstGeom>
            <a:solidFill>
              <a:srgbClr val="3366FF"/>
            </a:solidFill>
            <a:ln>
              <a:solidFill>
                <a:srgbClr val="3366FF"/>
              </a:solidFill>
            </a:ln>
            <a:scene3d>
              <a:camera prst="orthographicFront">
                <a:rot lat="16499984" lon="0" rev="0"/>
              </a:camera>
              <a:lightRig rig="contrasting" dir="t"/>
            </a:scene3d>
            <a:sp3d extrusionH="1524000" contourW="12700">
              <a:contourClr>
                <a:srgbClr val="FFC000"/>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GB" sz="3600" b="1" dirty="0"/>
                <a:t>	</a:t>
              </a:r>
            </a:p>
          </p:txBody>
        </p:sp>
        <p:sp>
          <p:nvSpPr>
            <p:cNvPr id="31" name="Rectangle 30"/>
            <p:cNvSpPr/>
            <p:nvPr/>
          </p:nvSpPr>
          <p:spPr bwMode="auto">
            <a:xfrm>
              <a:off x="3911779" y="5512767"/>
              <a:ext cx="1313456" cy="769441"/>
            </a:xfrm>
            <a:prstGeom prst="rect">
              <a:avLst/>
            </a:prstGeom>
            <a:noFill/>
          </p:spPr>
          <p:txBody>
            <a:bodyPr wrap="none">
              <a:spAutoFit/>
            </a:bodyPr>
            <a:lstStyle/>
            <a:p>
              <a:pPr algn="ctr" eaLnBrk="0" hangingPunct="0">
                <a:defRPr/>
              </a:pPr>
              <a:r>
                <a:rPr lang="en-GB" sz="4400" b="1" dirty="0" smtClean="0">
                  <a:ln>
                    <a:solidFill>
                      <a:sysClr val="windowText" lastClr="000000"/>
                    </a:solidFill>
                  </a:ln>
                  <a:solidFill>
                    <a:schemeClr val="bg1"/>
                  </a:solidFill>
                  <a:latin typeface="+mj-lt"/>
                  <a:ea typeface="ＭＳ Ｐゴシック" pitchFamily="48" charset="-128"/>
                </a:rPr>
                <a:t>£</a:t>
              </a:r>
              <a:r>
                <a:rPr lang="en-GB" sz="4400" b="1" dirty="0" smtClean="0">
                  <a:ln>
                    <a:solidFill>
                      <a:sysClr val="windowText" lastClr="000000"/>
                    </a:solidFill>
                  </a:ln>
                  <a:solidFill>
                    <a:schemeClr val="bg1"/>
                  </a:solidFill>
                  <a:latin typeface="+mj-lt"/>
                </a:rPr>
                <a:t>8</a:t>
              </a:r>
              <a:r>
                <a:rPr lang="en-GB" sz="4400" b="1" dirty="0" smtClean="0">
                  <a:ln>
                    <a:solidFill>
                      <a:sysClr val="windowText" lastClr="000000"/>
                    </a:solidFill>
                  </a:ln>
                  <a:solidFill>
                    <a:schemeClr val="bg1"/>
                  </a:solidFill>
                  <a:latin typeface="+mj-lt"/>
                  <a:ea typeface="ＭＳ Ｐゴシック" pitchFamily="48" charset="-128"/>
                </a:rPr>
                <a:t>0k</a:t>
              </a:r>
            </a:p>
          </p:txBody>
        </p:sp>
      </p:grpSp>
      <p:sp>
        <p:nvSpPr>
          <p:cNvPr id="32" name="Rounded Rectangle 31"/>
          <p:cNvSpPr/>
          <p:nvPr/>
        </p:nvSpPr>
        <p:spPr>
          <a:xfrm>
            <a:off x="3242692" y="6112933"/>
            <a:ext cx="2819400" cy="423327"/>
          </a:xfrm>
          <a:prstGeom prst="roundRect">
            <a:avLst/>
          </a:prstGeom>
          <a:ln/>
        </p:spPr>
        <p:style>
          <a:lnRef idx="1">
            <a:schemeClr val="accent1"/>
          </a:lnRef>
          <a:fillRef idx="3">
            <a:schemeClr val="accent1"/>
          </a:fillRef>
          <a:effectRef idx="2">
            <a:schemeClr val="accent1"/>
          </a:effectRef>
          <a:fontRef idx="minor">
            <a:schemeClr val="lt1"/>
          </a:fontRef>
        </p:style>
        <p:txBody>
          <a:bodyPr anchor="ctr"/>
          <a:lstStyle/>
          <a:p>
            <a:r>
              <a:rPr lang="en-US" sz="2400" dirty="0" smtClean="0"/>
              <a:t>£120k Allowance</a:t>
            </a:r>
            <a:endParaRPr lang="en-US" sz="2400" dirty="0"/>
          </a:p>
        </p:txBody>
      </p:sp>
      <p:sp>
        <p:nvSpPr>
          <p:cNvPr id="33" name="TextBox 32"/>
          <p:cNvSpPr txBox="1"/>
          <p:nvPr/>
        </p:nvSpPr>
        <p:spPr>
          <a:xfrm>
            <a:off x="3699892" y="1617133"/>
            <a:ext cx="1828800" cy="584776"/>
          </a:xfrm>
          <a:prstGeom prst="rect">
            <a:avLst/>
          </a:prstGeom>
          <a:noFill/>
        </p:spPr>
        <p:txBody>
          <a:bodyPr wrap="square" rtlCol="0">
            <a:spAutoFit/>
          </a:bodyPr>
          <a:lstStyle/>
          <a:p>
            <a:r>
              <a:rPr lang="en-US" dirty="0" smtClean="0"/>
              <a:t>2011/12</a:t>
            </a:r>
            <a:endParaRPr lang="en-US"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10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1000"/>
                                        <p:tgtEl>
                                          <p:spTgt spid="3"/>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0"/>
                                          </p:stCondLst>
                                        </p:cTn>
                                        <p:tgtEl>
                                          <p:spTgt spid="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1000"/>
                                        <p:tgtEl>
                                          <p:spTgt spid="5"/>
                                        </p:tgtEl>
                                      </p:cBhvr>
                                    </p:animEffect>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childTnLst>
                                </p:cTn>
                              </p:par>
                            </p:childTnLst>
                          </p:cTn>
                        </p:par>
                        <p:par>
                          <p:cTn id="32" fill="hold">
                            <p:stCondLst>
                              <p:cond delay="2000"/>
                            </p:stCondLst>
                            <p:childTnLst>
                              <p:par>
                                <p:cTn id="33" presetID="1" presetClass="exit" presetSubtype="0" fill="hold" nodeType="afterEffect">
                                  <p:stCondLst>
                                    <p:cond delay="0"/>
                                  </p:stCondLst>
                                  <p:childTnLst>
                                    <p:set>
                                      <p:cBhvr>
                                        <p:cTn id="34" dur="1" fill="hold">
                                          <p:stCondLst>
                                            <p:cond delay="0"/>
                                          </p:stCondLst>
                                        </p:cTn>
                                        <p:tgtEl>
                                          <p:spTgt spid="4"/>
                                        </p:tgtEl>
                                        <p:attrNameLst>
                                          <p:attrName>style.visibility</p:attrName>
                                        </p:attrNameLst>
                                      </p:cBhvr>
                                      <p:to>
                                        <p:strVal val="hidden"/>
                                      </p:to>
                                    </p:set>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 Placeholder 44"/>
          <p:cNvSpPr>
            <a:spLocks noGrp="1"/>
          </p:cNvSpPr>
          <p:nvPr>
            <p:ph type="body" sz="quarter" idx="13"/>
          </p:nvPr>
        </p:nvSpPr>
        <p:spPr/>
        <p:txBody>
          <a:bodyPr/>
          <a:lstStyle/>
          <a:p>
            <a:r>
              <a:rPr lang="en-GB" dirty="0" smtClean="0"/>
              <a:t>Capital Allowances</a:t>
            </a:r>
            <a:endParaRPr lang="en-US" dirty="0"/>
          </a:p>
        </p:txBody>
      </p:sp>
      <p:sp>
        <p:nvSpPr>
          <p:cNvPr id="44035" name="Rectangle 3"/>
          <p:cNvSpPr>
            <a:spLocks noGrp="1" noChangeArrowheads="1"/>
          </p:cNvSpPr>
          <p:nvPr>
            <p:ph type="subTitle" idx="1"/>
          </p:nvPr>
        </p:nvSpPr>
        <p:spPr/>
        <p:txBody>
          <a:bodyPr/>
          <a:lstStyle/>
          <a:p>
            <a:pPr>
              <a:buNone/>
            </a:pPr>
            <a:r>
              <a:rPr lang="en-GB" dirty="0" smtClean="0"/>
              <a:t>Plant &amp; Machinery</a:t>
            </a:r>
          </a:p>
          <a:p>
            <a:endParaRPr lang="en-GB" dirty="0" smtClean="0"/>
          </a:p>
          <a:p>
            <a:endParaRPr lang="en-GB" dirty="0" smtClean="0"/>
          </a:p>
        </p:txBody>
      </p:sp>
      <p:grpSp>
        <p:nvGrpSpPr>
          <p:cNvPr id="7" name="Group 23"/>
          <p:cNvGrpSpPr/>
          <p:nvPr/>
        </p:nvGrpSpPr>
        <p:grpSpPr>
          <a:xfrm>
            <a:off x="5565737" y="1187213"/>
            <a:ext cx="1825663" cy="1857226"/>
            <a:chOff x="1600200" y="1170280"/>
            <a:chExt cx="1825663" cy="1857226"/>
          </a:xfrm>
        </p:grpSpPr>
        <p:sp>
          <p:nvSpPr>
            <p:cNvPr id="23" name="Oval 22"/>
            <p:cNvSpPr/>
            <p:nvPr/>
          </p:nvSpPr>
          <p:spPr bwMode="auto">
            <a:xfrm>
              <a:off x="1600200" y="1170280"/>
              <a:ext cx="1825663" cy="1857226"/>
            </a:xfrm>
            <a:prstGeom prst="ellipse">
              <a:avLst/>
            </a:prstGeom>
            <a:solidFill>
              <a:srgbClr val="3366FF"/>
            </a:solidFill>
            <a:ln>
              <a:solidFill>
                <a:srgbClr val="3366FF"/>
              </a:solidFill>
            </a:ln>
            <a:scene3d>
              <a:camera prst="orthographicFront">
                <a:rot lat="16499984" lon="0" rev="0"/>
              </a:camera>
              <a:lightRig rig="contrasting" dir="t"/>
            </a:scene3d>
            <a:sp3d extrusionH="3810000" contourW="12700">
              <a:contourClr>
                <a:schemeClr val="accent5">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GB" sz="3600" b="1" dirty="0"/>
                <a:t>	</a:t>
              </a:r>
            </a:p>
          </p:txBody>
        </p:sp>
        <p:sp>
          <p:nvSpPr>
            <p:cNvPr id="24" name="Rectangle 23"/>
            <p:cNvSpPr/>
            <p:nvPr/>
          </p:nvSpPr>
          <p:spPr bwMode="auto">
            <a:xfrm>
              <a:off x="1691109" y="2088055"/>
              <a:ext cx="1599441" cy="769441"/>
            </a:xfrm>
            <a:prstGeom prst="rect">
              <a:avLst/>
            </a:prstGeom>
            <a:noFill/>
            <a:ln>
              <a:noFill/>
            </a:ln>
          </p:spPr>
          <p:txBody>
            <a:bodyPr wrap="none">
              <a:spAutoFit/>
            </a:bodyPr>
            <a:lstStyle/>
            <a:p>
              <a:pPr algn="ctr" eaLnBrk="0" hangingPunct="0">
                <a:defRPr/>
              </a:pPr>
              <a:r>
                <a:rPr lang="en-GB" sz="4400" b="1" dirty="0" smtClean="0">
                  <a:ln>
                    <a:solidFill>
                      <a:sysClr val="windowText" lastClr="000000"/>
                    </a:solidFill>
                  </a:ln>
                  <a:solidFill>
                    <a:schemeClr val="bg1"/>
                  </a:solidFill>
                  <a:latin typeface="+mj-lt"/>
                  <a:ea typeface="ＭＳ Ｐゴシック" pitchFamily="48" charset="-128"/>
                </a:rPr>
                <a:t>£200k</a:t>
              </a:r>
              <a:endParaRPr lang="en-GB" sz="4400" b="1" dirty="0">
                <a:ln>
                  <a:solidFill>
                    <a:sysClr val="windowText" lastClr="000000"/>
                  </a:solidFill>
                </a:ln>
                <a:solidFill>
                  <a:schemeClr val="bg1"/>
                </a:solidFill>
                <a:latin typeface="+mj-lt"/>
                <a:ea typeface="ＭＳ Ｐゴシック" pitchFamily="48" charset="-128"/>
              </a:endParaRPr>
            </a:p>
          </p:txBody>
        </p:sp>
      </p:grpSp>
      <p:grpSp>
        <p:nvGrpSpPr>
          <p:cNvPr id="10" name="Group 24"/>
          <p:cNvGrpSpPr/>
          <p:nvPr/>
        </p:nvGrpSpPr>
        <p:grpSpPr>
          <a:xfrm>
            <a:off x="5572598" y="4506075"/>
            <a:ext cx="1825663" cy="1857229"/>
            <a:chOff x="3659168" y="3962400"/>
            <a:chExt cx="1825663" cy="1857229"/>
          </a:xfrm>
        </p:grpSpPr>
        <p:sp>
          <p:nvSpPr>
            <p:cNvPr id="26" name="Oval 25"/>
            <p:cNvSpPr/>
            <p:nvPr/>
          </p:nvSpPr>
          <p:spPr bwMode="auto">
            <a:xfrm>
              <a:off x="3659168" y="3962400"/>
              <a:ext cx="1825663" cy="1857229"/>
            </a:xfrm>
            <a:prstGeom prst="ellipse">
              <a:avLst/>
            </a:prstGeom>
            <a:solidFill>
              <a:srgbClr val="FF8000"/>
            </a:solidFill>
            <a:ln>
              <a:solidFill>
                <a:srgbClr val="FF8000"/>
              </a:solidFill>
            </a:ln>
            <a:scene3d>
              <a:camera prst="orthographicFront">
                <a:rot lat="16499984" lon="0" rev="0"/>
              </a:camera>
              <a:lightRig rig="contrasting" dir="t"/>
            </a:scene3d>
            <a:sp3d extrusionH="482600" contourW="12700">
              <a:contourClr>
                <a:srgbClr val="FFC000"/>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GB" sz="3600" b="1" dirty="0"/>
                <a:t>	</a:t>
              </a:r>
            </a:p>
          </p:txBody>
        </p:sp>
        <p:sp>
          <p:nvSpPr>
            <p:cNvPr id="29" name="Rectangle 28"/>
            <p:cNvSpPr/>
            <p:nvPr/>
          </p:nvSpPr>
          <p:spPr bwMode="auto">
            <a:xfrm>
              <a:off x="3875493" y="4830780"/>
              <a:ext cx="1313456" cy="769441"/>
            </a:xfrm>
            <a:prstGeom prst="rect">
              <a:avLst/>
            </a:prstGeom>
            <a:noFill/>
          </p:spPr>
          <p:txBody>
            <a:bodyPr wrap="none">
              <a:spAutoFit/>
            </a:bodyPr>
            <a:lstStyle/>
            <a:p>
              <a:pPr algn="ctr" eaLnBrk="0" hangingPunct="0">
                <a:defRPr/>
              </a:pPr>
              <a:r>
                <a:rPr lang="en-GB" sz="4400" b="1" dirty="0" smtClean="0">
                  <a:ln>
                    <a:solidFill>
                      <a:sysClr val="windowText" lastClr="000000"/>
                    </a:solidFill>
                  </a:ln>
                  <a:solidFill>
                    <a:schemeClr val="bg1"/>
                  </a:solidFill>
                  <a:latin typeface="+mj-lt"/>
                  <a:ea typeface="ＭＳ Ｐゴシック" pitchFamily="48" charset="-128"/>
                </a:rPr>
                <a:t>£</a:t>
              </a:r>
              <a:r>
                <a:rPr lang="en-GB" sz="4400" b="1" dirty="0" smtClean="0">
                  <a:ln>
                    <a:solidFill>
                      <a:sysClr val="windowText" lastClr="000000"/>
                    </a:solidFill>
                  </a:ln>
                  <a:solidFill>
                    <a:schemeClr val="bg1"/>
                  </a:solidFill>
                  <a:latin typeface="+mj-lt"/>
                </a:rPr>
                <a:t>25</a:t>
              </a:r>
              <a:r>
                <a:rPr lang="en-GB" sz="4400" b="1" dirty="0" smtClean="0">
                  <a:ln>
                    <a:solidFill>
                      <a:sysClr val="windowText" lastClr="000000"/>
                    </a:solidFill>
                  </a:ln>
                  <a:solidFill>
                    <a:schemeClr val="bg1"/>
                  </a:solidFill>
                  <a:latin typeface="+mj-lt"/>
                  <a:ea typeface="ＭＳ Ｐゴシック" pitchFamily="48" charset="-128"/>
                </a:rPr>
                <a:t>k</a:t>
              </a:r>
            </a:p>
          </p:txBody>
        </p:sp>
      </p:grpSp>
      <p:grpSp>
        <p:nvGrpSpPr>
          <p:cNvPr id="13" name="Group 25"/>
          <p:cNvGrpSpPr/>
          <p:nvPr/>
        </p:nvGrpSpPr>
        <p:grpSpPr>
          <a:xfrm>
            <a:off x="5565737" y="1202325"/>
            <a:ext cx="1825663" cy="2319808"/>
            <a:chOff x="3659168" y="3962400"/>
            <a:chExt cx="1825663" cy="2319808"/>
          </a:xfrm>
        </p:grpSpPr>
        <p:sp>
          <p:nvSpPr>
            <p:cNvPr id="35" name="Oval 34"/>
            <p:cNvSpPr/>
            <p:nvPr/>
          </p:nvSpPr>
          <p:spPr bwMode="auto">
            <a:xfrm>
              <a:off x="3659168" y="3962400"/>
              <a:ext cx="1825663" cy="1857229"/>
            </a:xfrm>
            <a:prstGeom prst="ellipse">
              <a:avLst/>
            </a:prstGeom>
            <a:solidFill>
              <a:srgbClr val="3366FF"/>
            </a:solidFill>
            <a:ln>
              <a:solidFill>
                <a:srgbClr val="3366FF"/>
              </a:solidFill>
            </a:ln>
            <a:scene3d>
              <a:camera prst="orthographicFront">
                <a:rot lat="16499984" lon="0" rev="0"/>
              </a:camera>
              <a:lightRig rig="contrasting" dir="t"/>
            </a:scene3d>
            <a:sp3d extrusionH="3327400" contourW="12700">
              <a:contourClr>
                <a:srgbClr val="FFC000"/>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GB" sz="3600" b="1" dirty="0"/>
                <a:t>	</a:t>
              </a:r>
            </a:p>
          </p:txBody>
        </p:sp>
        <p:sp>
          <p:nvSpPr>
            <p:cNvPr id="36" name="Rectangle 35"/>
            <p:cNvSpPr/>
            <p:nvPr/>
          </p:nvSpPr>
          <p:spPr bwMode="auto">
            <a:xfrm>
              <a:off x="3768787" y="5512767"/>
              <a:ext cx="1599441" cy="769441"/>
            </a:xfrm>
            <a:prstGeom prst="rect">
              <a:avLst/>
            </a:prstGeom>
            <a:noFill/>
          </p:spPr>
          <p:txBody>
            <a:bodyPr wrap="none">
              <a:spAutoFit/>
            </a:bodyPr>
            <a:lstStyle/>
            <a:p>
              <a:pPr algn="ctr" eaLnBrk="0" hangingPunct="0">
                <a:defRPr/>
              </a:pPr>
              <a:r>
                <a:rPr lang="en-GB" sz="4400" b="1" dirty="0" smtClean="0">
                  <a:ln>
                    <a:solidFill>
                      <a:sysClr val="windowText" lastClr="000000"/>
                    </a:solidFill>
                  </a:ln>
                  <a:solidFill>
                    <a:schemeClr val="bg1"/>
                  </a:solidFill>
                  <a:latin typeface="+mj-lt"/>
                  <a:ea typeface="ＭＳ Ｐゴシック" pitchFamily="48" charset="-128"/>
                </a:rPr>
                <a:t>£</a:t>
              </a:r>
              <a:r>
                <a:rPr lang="en-GB" sz="4400" b="1" dirty="0" smtClean="0">
                  <a:ln>
                    <a:solidFill>
                      <a:sysClr val="windowText" lastClr="000000"/>
                    </a:solidFill>
                  </a:ln>
                  <a:solidFill>
                    <a:schemeClr val="bg1"/>
                  </a:solidFill>
                  <a:latin typeface="+mj-lt"/>
                </a:rPr>
                <a:t>175</a:t>
              </a:r>
              <a:r>
                <a:rPr lang="en-GB" sz="4400" b="1" dirty="0" smtClean="0">
                  <a:ln>
                    <a:solidFill>
                      <a:sysClr val="windowText" lastClr="000000"/>
                    </a:solidFill>
                  </a:ln>
                  <a:solidFill>
                    <a:schemeClr val="bg1"/>
                  </a:solidFill>
                  <a:latin typeface="+mj-lt"/>
                  <a:ea typeface="ＭＳ Ｐゴシック" pitchFamily="48" charset="-128"/>
                </a:rPr>
                <a:t>k</a:t>
              </a:r>
            </a:p>
          </p:txBody>
        </p:sp>
      </p:grpSp>
      <p:grpSp>
        <p:nvGrpSpPr>
          <p:cNvPr id="14" name="Group 14"/>
          <p:cNvGrpSpPr>
            <a:grpSpLocks/>
          </p:cNvGrpSpPr>
          <p:nvPr/>
        </p:nvGrpSpPr>
        <p:grpSpPr bwMode="auto">
          <a:xfrm>
            <a:off x="5185497" y="4161361"/>
            <a:ext cx="2663103" cy="1857229"/>
            <a:chOff x="466099" y="2731802"/>
            <a:chExt cx="3704558" cy="1857389"/>
          </a:xfrm>
        </p:grpSpPr>
        <p:sp>
          <p:nvSpPr>
            <p:cNvPr id="38" name="Oval 37"/>
            <p:cNvSpPr/>
            <p:nvPr/>
          </p:nvSpPr>
          <p:spPr>
            <a:xfrm>
              <a:off x="1013946" y="2731802"/>
              <a:ext cx="2539621" cy="1857389"/>
            </a:xfrm>
            <a:prstGeom prst="ellipse">
              <a:avLst/>
            </a:prstGeom>
            <a:solidFill>
              <a:srgbClr val="FF0080"/>
            </a:solidFill>
            <a:ln>
              <a:solidFill>
                <a:srgbClr val="FF0080"/>
              </a:solidFill>
            </a:ln>
            <a:scene3d>
              <a:camera prst="orthographicFront">
                <a:rot lat="16499984" lon="0" rev="0"/>
              </a:camera>
              <a:lightRig rig="contrasting" dir="t"/>
            </a:scene3d>
            <a:sp3d extrusionH="342900" contourW="12700">
              <a:contourClr>
                <a:schemeClr val="tx1">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GB" sz="3600" b="1" dirty="0"/>
                <a:t>	</a:t>
              </a:r>
            </a:p>
          </p:txBody>
        </p:sp>
        <p:sp>
          <p:nvSpPr>
            <p:cNvPr id="39" name="Rectangle 38"/>
            <p:cNvSpPr/>
            <p:nvPr/>
          </p:nvSpPr>
          <p:spPr>
            <a:xfrm>
              <a:off x="466099" y="3310682"/>
              <a:ext cx="3704558" cy="1107951"/>
            </a:xfrm>
            <a:prstGeom prst="rect">
              <a:avLst/>
            </a:prstGeom>
          </p:spPr>
          <p:txBody>
            <a:bodyPr wrap="none" anchor="ctr">
              <a:noAutofit/>
            </a:bodyPr>
            <a:lstStyle/>
            <a:p>
              <a:pPr algn="ctr" eaLnBrk="0" hangingPunct="0">
                <a:defRPr/>
              </a:pPr>
              <a:r>
                <a:rPr lang="en-GB" sz="4400" b="1" dirty="0" smtClean="0">
                  <a:ln>
                    <a:solidFill>
                      <a:sysClr val="windowText" lastClr="000000"/>
                    </a:solidFill>
                  </a:ln>
                  <a:solidFill>
                    <a:schemeClr val="bg1"/>
                  </a:solidFill>
                  <a:latin typeface="+mj-lt"/>
                </a:rPr>
                <a:t>18</a:t>
              </a:r>
              <a:r>
                <a:rPr lang="en-GB" sz="4400" b="1" dirty="0" smtClean="0">
                  <a:ln>
                    <a:solidFill>
                      <a:sysClr val="windowText" lastClr="000000"/>
                    </a:solidFill>
                  </a:ln>
                  <a:solidFill>
                    <a:schemeClr val="bg1"/>
                  </a:solidFill>
                  <a:latin typeface="+mj-lt"/>
                  <a:ea typeface="ＭＳ Ｐゴシック" pitchFamily="48" charset="-128"/>
                </a:rPr>
                <a:t>% </a:t>
              </a:r>
            </a:p>
          </p:txBody>
        </p:sp>
      </p:grpSp>
      <p:grpSp>
        <p:nvGrpSpPr>
          <p:cNvPr id="15" name="Group 28"/>
          <p:cNvGrpSpPr/>
          <p:nvPr/>
        </p:nvGrpSpPr>
        <p:grpSpPr>
          <a:xfrm>
            <a:off x="5486400" y="1159933"/>
            <a:ext cx="2036134" cy="2319808"/>
            <a:chOff x="3550441" y="3962400"/>
            <a:chExt cx="2036134" cy="2319808"/>
          </a:xfrm>
        </p:grpSpPr>
        <p:sp>
          <p:nvSpPr>
            <p:cNvPr id="41" name="Oval 40"/>
            <p:cNvSpPr/>
            <p:nvPr/>
          </p:nvSpPr>
          <p:spPr bwMode="auto">
            <a:xfrm>
              <a:off x="3659168" y="3962400"/>
              <a:ext cx="1825663" cy="1857229"/>
            </a:xfrm>
            <a:prstGeom prst="ellipse">
              <a:avLst/>
            </a:prstGeom>
            <a:solidFill>
              <a:srgbClr val="3366FF"/>
            </a:solidFill>
            <a:ln>
              <a:solidFill>
                <a:srgbClr val="3366FF"/>
              </a:solidFill>
            </a:ln>
            <a:scene3d>
              <a:camera prst="orthographicFront">
                <a:rot lat="16499984" lon="0" rev="0"/>
              </a:camera>
              <a:lightRig rig="contrasting" dir="t"/>
            </a:scene3d>
            <a:sp3d extrusionH="2984500" contourW="12700">
              <a:contourClr>
                <a:srgbClr val="FFC000"/>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GB" sz="3600" b="1" dirty="0"/>
                <a:t>	</a:t>
              </a:r>
            </a:p>
          </p:txBody>
        </p:sp>
        <p:sp>
          <p:nvSpPr>
            <p:cNvPr id="42" name="Rectangle 41"/>
            <p:cNvSpPr/>
            <p:nvPr/>
          </p:nvSpPr>
          <p:spPr bwMode="auto">
            <a:xfrm>
              <a:off x="3550441" y="5512767"/>
              <a:ext cx="2036134" cy="769441"/>
            </a:xfrm>
            <a:prstGeom prst="rect">
              <a:avLst/>
            </a:prstGeom>
            <a:noFill/>
          </p:spPr>
          <p:txBody>
            <a:bodyPr wrap="none">
              <a:spAutoFit/>
            </a:bodyPr>
            <a:lstStyle/>
            <a:p>
              <a:pPr algn="ctr" eaLnBrk="0" hangingPunct="0">
                <a:defRPr/>
              </a:pPr>
              <a:r>
                <a:rPr lang="en-GB" sz="4400" b="1" dirty="0" smtClean="0">
                  <a:ln>
                    <a:solidFill>
                      <a:sysClr val="windowText" lastClr="000000"/>
                    </a:solidFill>
                  </a:ln>
                  <a:solidFill>
                    <a:schemeClr val="bg1"/>
                  </a:solidFill>
                  <a:latin typeface="+mj-lt"/>
                  <a:ea typeface="ＭＳ Ｐゴシック" pitchFamily="48" charset="-128"/>
                </a:rPr>
                <a:t>£</a:t>
              </a:r>
              <a:r>
                <a:rPr lang="en-GB" sz="4400" b="1" dirty="0" smtClean="0">
                  <a:ln>
                    <a:solidFill>
                      <a:sysClr val="windowText" lastClr="000000"/>
                    </a:solidFill>
                  </a:ln>
                  <a:solidFill>
                    <a:schemeClr val="bg1"/>
                  </a:solidFill>
                  <a:latin typeface="+mj-lt"/>
                </a:rPr>
                <a:t>143.5k</a:t>
              </a:r>
              <a:endParaRPr lang="en-GB" sz="4400" b="1" dirty="0" smtClean="0">
                <a:ln>
                  <a:solidFill>
                    <a:sysClr val="windowText" lastClr="000000"/>
                  </a:solidFill>
                </a:ln>
                <a:solidFill>
                  <a:schemeClr val="bg1"/>
                </a:solidFill>
                <a:latin typeface="+mj-lt"/>
                <a:ea typeface="ＭＳ Ｐゴシック" pitchFamily="48" charset="-128"/>
              </a:endParaRPr>
            </a:p>
          </p:txBody>
        </p:sp>
      </p:grpSp>
      <p:sp>
        <p:nvSpPr>
          <p:cNvPr id="43" name="Rounded Rectangle 42"/>
          <p:cNvSpPr/>
          <p:nvPr/>
        </p:nvSpPr>
        <p:spPr>
          <a:xfrm>
            <a:off x="5105400" y="6112933"/>
            <a:ext cx="2819400" cy="423327"/>
          </a:xfrm>
          <a:prstGeom prst="roundRect">
            <a:avLst/>
          </a:prstGeom>
          <a:ln/>
        </p:spPr>
        <p:style>
          <a:lnRef idx="1">
            <a:schemeClr val="accent1"/>
          </a:lnRef>
          <a:fillRef idx="3">
            <a:schemeClr val="accent1"/>
          </a:fillRef>
          <a:effectRef idx="2">
            <a:schemeClr val="accent1"/>
          </a:effectRef>
          <a:fontRef idx="minor">
            <a:schemeClr val="lt1"/>
          </a:fontRef>
        </p:style>
        <p:txBody>
          <a:bodyPr anchor="ctr"/>
          <a:lstStyle/>
          <a:p>
            <a:r>
              <a:rPr lang="en-US" sz="2400" dirty="0" smtClean="0"/>
              <a:t>£56.5k Allowance</a:t>
            </a:r>
            <a:endParaRPr lang="en-US" sz="2400" dirty="0"/>
          </a:p>
        </p:txBody>
      </p:sp>
      <p:sp>
        <p:nvSpPr>
          <p:cNvPr id="44" name="TextBox 43"/>
          <p:cNvSpPr txBox="1"/>
          <p:nvPr/>
        </p:nvSpPr>
        <p:spPr>
          <a:xfrm>
            <a:off x="5562600" y="1617133"/>
            <a:ext cx="1828800" cy="584776"/>
          </a:xfrm>
          <a:prstGeom prst="rect">
            <a:avLst/>
          </a:prstGeom>
          <a:noFill/>
        </p:spPr>
        <p:txBody>
          <a:bodyPr wrap="square" rtlCol="0">
            <a:spAutoFit/>
          </a:bodyPr>
          <a:lstStyle/>
          <a:p>
            <a:r>
              <a:rPr lang="en-US" dirty="0" smtClean="0"/>
              <a:t>2012/13</a:t>
            </a:r>
            <a:endParaRPr lang="en-US" dirty="0"/>
          </a:p>
        </p:txBody>
      </p:sp>
      <p:grpSp>
        <p:nvGrpSpPr>
          <p:cNvPr id="40" name="Group 39"/>
          <p:cNvGrpSpPr/>
          <p:nvPr/>
        </p:nvGrpSpPr>
        <p:grpSpPr>
          <a:xfrm>
            <a:off x="3234247" y="1150411"/>
            <a:ext cx="2819400" cy="5376327"/>
            <a:chOff x="4597335" y="1312333"/>
            <a:chExt cx="2819400" cy="5376327"/>
          </a:xfrm>
        </p:grpSpPr>
        <p:grpSp>
          <p:nvGrpSpPr>
            <p:cNvPr id="46" name="Group 24"/>
            <p:cNvGrpSpPr/>
            <p:nvPr/>
          </p:nvGrpSpPr>
          <p:grpSpPr>
            <a:xfrm>
              <a:off x="5057672" y="3259725"/>
              <a:ext cx="1825663" cy="2319808"/>
              <a:chOff x="3659168" y="3962400"/>
              <a:chExt cx="1825663" cy="2319808"/>
            </a:xfrm>
          </p:grpSpPr>
          <p:sp>
            <p:nvSpPr>
              <p:cNvPr id="55" name="Oval 54"/>
              <p:cNvSpPr/>
              <p:nvPr/>
            </p:nvSpPr>
            <p:spPr bwMode="auto">
              <a:xfrm>
                <a:off x="3659168" y="3962400"/>
                <a:ext cx="1825663" cy="1857229"/>
              </a:xfrm>
              <a:prstGeom prst="ellipse">
                <a:avLst/>
              </a:prstGeom>
              <a:solidFill>
                <a:srgbClr val="FF8000"/>
              </a:solidFill>
              <a:ln>
                <a:solidFill>
                  <a:srgbClr val="FF8000"/>
                </a:solidFill>
              </a:ln>
              <a:scene3d>
                <a:camera prst="orthographicFront">
                  <a:rot lat="16499984" lon="0" rev="0"/>
                </a:camera>
                <a:lightRig rig="contrasting" dir="t"/>
              </a:scene3d>
              <a:sp3d extrusionH="1905000" contourW="12700">
                <a:contourClr>
                  <a:srgbClr val="FFC000"/>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GB" sz="3600" b="1" dirty="0"/>
                  <a:t>	</a:t>
                </a:r>
              </a:p>
            </p:txBody>
          </p:sp>
          <p:sp>
            <p:nvSpPr>
              <p:cNvPr id="56" name="Rectangle 55"/>
              <p:cNvSpPr/>
              <p:nvPr/>
            </p:nvSpPr>
            <p:spPr bwMode="auto">
              <a:xfrm>
                <a:off x="3768787" y="5512767"/>
                <a:ext cx="1599441" cy="769441"/>
              </a:xfrm>
              <a:prstGeom prst="rect">
                <a:avLst/>
              </a:prstGeom>
              <a:noFill/>
            </p:spPr>
            <p:txBody>
              <a:bodyPr wrap="none">
                <a:spAutoFit/>
              </a:bodyPr>
              <a:lstStyle/>
              <a:p>
                <a:pPr algn="ctr" eaLnBrk="0" hangingPunct="0">
                  <a:defRPr/>
                </a:pPr>
                <a:r>
                  <a:rPr lang="en-GB" sz="4400" b="1" dirty="0" smtClean="0">
                    <a:ln>
                      <a:solidFill>
                        <a:sysClr val="windowText" lastClr="000000"/>
                      </a:solidFill>
                    </a:ln>
                    <a:solidFill>
                      <a:schemeClr val="bg1"/>
                    </a:solidFill>
                    <a:latin typeface="+mj-lt"/>
                    <a:ea typeface="ＭＳ Ｐゴシック" pitchFamily="48" charset="-128"/>
                  </a:rPr>
                  <a:t>£</a:t>
                </a:r>
                <a:r>
                  <a:rPr lang="en-GB" sz="4400" b="1" dirty="0" smtClean="0">
                    <a:ln>
                      <a:solidFill>
                        <a:sysClr val="windowText" lastClr="000000"/>
                      </a:solidFill>
                    </a:ln>
                    <a:solidFill>
                      <a:schemeClr val="bg1"/>
                    </a:solidFill>
                    <a:latin typeface="+mj-lt"/>
                  </a:rPr>
                  <a:t>10</a:t>
                </a:r>
                <a:r>
                  <a:rPr lang="en-GB" sz="4400" b="1" dirty="0" smtClean="0">
                    <a:ln>
                      <a:solidFill>
                        <a:sysClr val="windowText" lastClr="000000"/>
                      </a:solidFill>
                    </a:ln>
                    <a:solidFill>
                      <a:schemeClr val="bg1"/>
                    </a:solidFill>
                    <a:latin typeface="+mj-lt"/>
                    <a:ea typeface="ＭＳ Ｐゴシック" pitchFamily="48" charset="-128"/>
                  </a:rPr>
                  <a:t>0k</a:t>
                </a:r>
              </a:p>
            </p:txBody>
          </p:sp>
        </p:grpSp>
        <p:grpSp>
          <p:nvGrpSpPr>
            <p:cNvPr id="47" name="Group 14"/>
            <p:cNvGrpSpPr>
              <a:grpSpLocks/>
            </p:cNvGrpSpPr>
            <p:nvPr/>
          </p:nvGrpSpPr>
          <p:grpSpPr bwMode="auto">
            <a:xfrm>
              <a:off x="4677432" y="2847818"/>
              <a:ext cx="2663102" cy="1857229"/>
              <a:chOff x="485916" y="2731802"/>
              <a:chExt cx="3704558" cy="1857389"/>
            </a:xfrm>
          </p:grpSpPr>
          <p:sp>
            <p:nvSpPr>
              <p:cNvPr id="53" name="Oval 52"/>
              <p:cNvSpPr/>
              <p:nvPr/>
            </p:nvSpPr>
            <p:spPr>
              <a:xfrm>
                <a:off x="1013946" y="2731802"/>
                <a:ext cx="2539621" cy="1857389"/>
              </a:xfrm>
              <a:prstGeom prst="ellipse">
                <a:avLst/>
              </a:prstGeom>
              <a:solidFill>
                <a:srgbClr val="FF0080"/>
              </a:solidFill>
              <a:ln>
                <a:solidFill>
                  <a:srgbClr val="FF0080"/>
                </a:solidFill>
              </a:ln>
              <a:scene3d>
                <a:camera prst="orthographicFront">
                  <a:rot lat="16499984" lon="0" rev="0"/>
                </a:camera>
                <a:lightRig rig="contrasting" dir="t"/>
              </a:scene3d>
              <a:sp3d extrusionH="381000" contourW="12700">
                <a:contourClr>
                  <a:schemeClr val="tx1">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GB" sz="3600" b="1" dirty="0"/>
                  <a:t>	</a:t>
                </a:r>
              </a:p>
            </p:txBody>
          </p:sp>
          <p:sp>
            <p:nvSpPr>
              <p:cNvPr id="54" name="Rectangle 53"/>
              <p:cNvSpPr/>
              <p:nvPr/>
            </p:nvSpPr>
            <p:spPr>
              <a:xfrm>
                <a:off x="485916" y="3329969"/>
                <a:ext cx="3704558" cy="1107951"/>
              </a:xfrm>
              <a:prstGeom prst="rect">
                <a:avLst/>
              </a:prstGeom>
            </p:spPr>
            <p:txBody>
              <a:bodyPr wrap="none" anchor="ctr">
                <a:noAutofit/>
              </a:bodyPr>
              <a:lstStyle/>
              <a:p>
                <a:pPr algn="ctr" eaLnBrk="0" hangingPunct="0">
                  <a:defRPr/>
                </a:pPr>
                <a:r>
                  <a:rPr lang="en-GB" sz="4400" b="1" dirty="0" smtClean="0">
                    <a:ln>
                      <a:solidFill>
                        <a:sysClr val="windowText" lastClr="000000"/>
                      </a:solidFill>
                    </a:ln>
                    <a:solidFill>
                      <a:schemeClr val="bg1"/>
                    </a:solidFill>
                    <a:latin typeface="+mj-lt"/>
                    <a:ea typeface="ＭＳ Ｐゴシック" pitchFamily="48" charset="-128"/>
                  </a:rPr>
                  <a:t>20% </a:t>
                </a:r>
              </a:p>
            </p:txBody>
          </p:sp>
        </p:grpSp>
        <p:grpSp>
          <p:nvGrpSpPr>
            <p:cNvPr id="48" name="Group 28"/>
            <p:cNvGrpSpPr/>
            <p:nvPr/>
          </p:nvGrpSpPr>
          <p:grpSpPr>
            <a:xfrm>
              <a:off x="5057672" y="1312333"/>
              <a:ext cx="1825663" cy="2319808"/>
              <a:chOff x="3659168" y="3962400"/>
              <a:chExt cx="1825663" cy="2319808"/>
            </a:xfrm>
          </p:grpSpPr>
          <p:sp>
            <p:nvSpPr>
              <p:cNvPr id="51" name="Oval 50"/>
              <p:cNvSpPr/>
              <p:nvPr/>
            </p:nvSpPr>
            <p:spPr bwMode="auto">
              <a:xfrm>
                <a:off x="3659168" y="3962400"/>
                <a:ext cx="1825663" cy="1857229"/>
              </a:xfrm>
              <a:prstGeom prst="ellipse">
                <a:avLst/>
              </a:prstGeom>
              <a:solidFill>
                <a:srgbClr val="3366FF"/>
              </a:solidFill>
              <a:ln>
                <a:solidFill>
                  <a:srgbClr val="3366FF"/>
                </a:solidFill>
              </a:ln>
              <a:scene3d>
                <a:camera prst="orthographicFront">
                  <a:rot lat="16499984" lon="0" rev="0"/>
                </a:camera>
                <a:lightRig rig="contrasting" dir="t"/>
              </a:scene3d>
              <a:sp3d extrusionH="1524000" contourW="12700">
                <a:contourClr>
                  <a:srgbClr val="FFC000"/>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GB" sz="3600" b="1" dirty="0"/>
                  <a:t>	</a:t>
                </a:r>
              </a:p>
            </p:txBody>
          </p:sp>
          <p:sp>
            <p:nvSpPr>
              <p:cNvPr id="52" name="Rectangle 51"/>
              <p:cNvSpPr/>
              <p:nvPr/>
            </p:nvSpPr>
            <p:spPr bwMode="auto">
              <a:xfrm>
                <a:off x="3911779" y="5512767"/>
                <a:ext cx="1313456" cy="769441"/>
              </a:xfrm>
              <a:prstGeom prst="rect">
                <a:avLst/>
              </a:prstGeom>
              <a:noFill/>
            </p:spPr>
            <p:txBody>
              <a:bodyPr wrap="none">
                <a:spAutoFit/>
              </a:bodyPr>
              <a:lstStyle/>
              <a:p>
                <a:pPr algn="ctr" eaLnBrk="0" hangingPunct="0">
                  <a:defRPr/>
                </a:pPr>
                <a:r>
                  <a:rPr lang="en-GB" sz="4400" b="1" dirty="0" smtClean="0">
                    <a:ln>
                      <a:solidFill>
                        <a:sysClr val="windowText" lastClr="000000"/>
                      </a:solidFill>
                    </a:ln>
                    <a:solidFill>
                      <a:schemeClr val="bg1"/>
                    </a:solidFill>
                    <a:latin typeface="+mj-lt"/>
                    <a:ea typeface="ＭＳ Ｐゴシック" pitchFamily="48" charset="-128"/>
                  </a:rPr>
                  <a:t>£</a:t>
                </a:r>
                <a:r>
                  <a:rPr lang="en-GB" sz="4400" b="1" dirty="0" smtClean="0">
                    <a:ln>
                      <a:solidFill>
                        <a:sysClr val="windowText" lastClr="000000"/>
                      </a:solidFill>
                    </a:ln>
                    <a:solidFill>
                      <a:schemeClr val="bg1"/>
                    </a:solidFill>
                    <a:latin typeface="+mj-lt"/>
                  </a:rPr>
                  <a:t>8</a:t>
                </a:r>
                <a:r>
                  <a:rPr lang="en-GB" sz="4400" b="1" dirty="0" smtClean="0">
                    <a:ln>
                      <a:solidFill>
                        <a:sysClr val="windowText" lastClr="000000"/>
                      </a:solidFill>
                    </a:ln>
                    <a:solidFill>
                      <a:schemeClr val="bg1"/>
                    </a:solidFill>
                    <a:latin typeface="+mj-lt"/>
                    <a:ea typeface="ＭＳ Ｐゴシック" pitchFamily="48" charset="-128"/>
                  </a:rPr>
                  <a:t>0k</a:t>
                </a:r>
              </a:p>
            </p:txBody>
          </p:sp>
        </p:grpSp>
        <p:sp>
          <p:nvSpPr>
            <p:cNvPr id="49" name="Rounded Rectangle 48"/>
            <p:cNvSpPr/>
            <p:nvPr/>
          </p:nvSpPr>
          <p:spPr>
            <a:xfrm>
              <a:off x="4597335" y="6265333"/>
              <a:ext cx="2819400" cy="423327"/>
            </a:xfrm>
            <a:prstGeom prst="roundRect">
              <a:avLst/>
            </a:prstGeom>
            <a:ln/>
          </p:spPr>
          <p:style>
            <a:lnRef idx="1">
              <a:schemeClr val="accent1"/>
            </a:lnRef>
            <a:fillRef idx="3">
              <a:schemeClr val="accent1"/>
            </a:fillRef>
            <a:effectRef idx="2">
              <a:schemeClr val="accent1"/>
            </a:effectRef>
            <a:fontRef idx="minor">
              <a:schemeClr val="lt1"/>
            </a:fontRef>
          </p:style>
          <p:txBody>
            <a:bodyPr anchor="ctr"/>
            <a:lstStyle/>
            <a:p>
              <a:r>
                <a:rPr lang="en-US" sz="2400" dirty="0" smtClean="0"/>
                <a:t>£120k Allowance</a:t>
              </a:r>
              <a:endParaRPr lang="en-US" sz="2400" dirty="0"/>
            </a:p>
          </p:txBody>
        </p:sp>
        <p:sp>
          <p:nvSpPr>
            <p:cNvPr id="50" name="TextBox 49"/>
            <p:cNvSpPr txBox="1"/>
            <p:nvPr/>
          </p:nvSpPr>
          <p:spPr>
            <a:xfrm>
              <a:off x="5054535" y="1769533"/>
              <a:ext cx="1828800" cy="584776"/>
            </a:xfrm>
            <a:prstGeom prst="rect">
              <a:avLst/>
            </a:prstGeom>
            <a:noFill/>
          </p:spPr>
          <p:txBody>
            <a:bodyPr wrap="square" rtlCol="0">
              <a:spAutoFit/>
            </a:bodyPr>
            <a:lstStyle/>
            <a:p>
              <a:r>
                <a:rPr lang="en-US" dirty="0" smtClean="0"/>
                <a:t>2011/12</a:t>
              </a:r>
              <a:endParaRPr lang="en-US" dirty="0"/>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4.44444E-6 -2.96296E-6 L -0.25451 -0.00231 " pathEditMode="relative" ptsTypes="AA">
                                      <p:cBhvr>
                                        <p:cTn id="6" dur="500" fill="hold"/>
                                        <p:tgtEl>
                                          <p:spTgt spid="40"/>
                                        </p:tgtEl>
                                        <p:attrNameLst>
                                          <p:attrName>ppt_x</p:attrName>
                                          <p:attrName>ppt_y</p:attrName>
                                        </p:attrNameLst>
                                      </p:cBhvr>
                                    </p:animMotion>
                                  </p:childTnLst>
                                </p:cTn>
                              </p:par>
                            </p:childTnLst>
                          </p:cTn>
                        </p:par>
                        <p:par>
                          <p:cTn id="7" fill="hold">
                            <p:stCondLst>
                              <p:cond delay="500"/>
                            </p:stCondLst>
                            <p:childTnLst>
                              <p:par>
                                <p:cTn id="8" presetID="22" presetClass="entr" presetSubtype="4"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10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1000"/>
                                        <p:tgtEl>
                                          <p:spTgt spid="4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1000"/>
                                        <p:tgtEl>
                                          <p:spTgt spid="10"/>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childTnLst>
                                </p:cTn>
                              </p:par>
                            </p:childTnLst>
                          </p:cTn>
                        </p:par>
                        <p:par>
                          <p:cTn id="23" fill="hold">
                            <p:stCondLst>
                              <p:cond delay="2000"/>
                            </p:stCondLst>
                            <p:childTnLst>
                              <p:par>
                                <p:cTn id="24" presetID="1" presetClass="exit" presetSubtype="0" fill="hold" nodeType="afterEffect">
                                  <p:stCondLst>
                                    <p:cond delay="0"/>
                                  </p:stCondLst>
                                  <p:childTnLst>
                                    <p:set>
                                      <p:cBhvr>
                                        <p:cTn id="25" dur="1" fill="hold">
                                          <p:stCondLst>
                                            <p:cond delay="0"/>
                                          </p:stCondLst>
                                        </p:cTn>
                                        <p:tgtEl>
                                          <p:spTgt spid="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1000"/>
                                        <p:tgtEl>
                                          <p:spTgt spid="14"/>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childTnLst>
                                </p:cTn>
                              </p:par>
                            </p:childTnLst>
                          </p:cTn>
                        </p:par>
                        <p:par>
                          <p:cTn id="35" fill="hold">
                            <p:stCondLst>
                              <p:cond delay="2000"/>
                            </p:stCondLst>
                            <p:childTnLst>
                              <p:par>
                                <p:cTn id="36" presetID="1" presetClass="exit" presetSubtype="0" fill="hold" nodeType="afterEffect">
                                  <p:stCondLst>
                                    <p:cond delay="0"/>
                                  </p:stCondLst>
                                  <p:childTnLst>
                                    <p:set>
                                      <p:cBhvr>
                                        <p:cTn id="37" dur="1" fill="hold">
                                          <p:stCondLst>
                                            <p:cond delay="0"/>
                                          </p:stCondLst>
                                        </p:cTn>
                                        <p:tgtEl>
                                          <p:spTgt spid="13"/>
                                        </p:tgtEl>
                                        <p:attrNameLst>
                                          <p:attrName>style.visibility</p:attrName>
                                        </p:attrNameLst>
                                      </p:cBhvr>
                                      <p:to>
                                        <p:strVal val="hidden"/>
                                      </p:to>
                                    </p:set>
                                  </p:childTnLst>
                                </p:cTn>
                              </p:par>
                            </p:childTnLst>
                          </p:cTn>
                        </p:par>
                        <p:par>
                          <p:cTn id="38" fill="hold">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fade">
                                      <p:cBhvr>
                                        <p:cTn id="41"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5095366" y="1167344"/>
            <a:ext cx="2819400" cy="5376327"/>
            <a:chOff x="7770831" y="1954069"/>
            <a:chExt cx="2819400" cy="5376327"/>
          </a:xfrm>
        </p:grpSpPr>
        <p:grpSp>
          <p:nvGrpSpPr>
            <p:cNvPr id="34" name="Group 24"/>
            <p:cNvGrpSpPr/>
            <p:nvPr/>
          </p:nvGrpSpPr>
          <p:grpSpPr>
            <a:xfrm>
              <a:off x="8254962" y="5300211"/>
              <a:ext cx="1825663" cy="1857229"/>
              <a:chOff x="3659168" y="3962400"/>
              <a:chExt cx="1825663" cy="1857229"/>
            </a:xfrm>
          </p:grpSpPr>
          <p:sp>
            <p:nvSpPr>
              <p:cNvPr id="60" name="Oval 59"/>
              <p:cNvSpPr/>
              <p:nvPr/>
            </p:nvSpPr>
            <p:spPr bwMode="auto">
              <a:xfrm>
                <a:off x="3659168" y="3962400"/>
                <a:ext cx="1825663" cy="1857229"/>
              </a:xfrm>
              <a:prstGeom prst="ellipse">
                <a:avLst/>
              </a:prstGeom>
              <a:solidFill>
                <a:srgbClr val="FF8000"/>
              </a:solidFill>
              <a:ln>
                <a:solidFill>
                  <a:srgbClr val="FF8000"/>
                </a:solidFill>
              </a:ln>
              <a:scene3d>
                <a:camera prst="orthographicFront">
                  <a:rot lat="16499984" lon="0" rev="0"/>
                </a:camera>
                <a:lightRig rig="contrasting" dir="t"/>
              </a:scene3d>
              <a:sp3d extrusionH="482600" contourW="12700">
                <a:contourClr>
                  <a:srgbClr val="FFC000"/>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GB" sz="3600" b="1" dirty="0"/>
                  <a:t>	</a:t>
                </a:r>
              </a:p>
            </p:txBody>
          </p:sp>
          <p:sp>
            <p:nvSpPr>
              <p:cNvPr id="61" name="Rectangle 60"/>
              <p:cNvSpPr/>
              <p:nvPr/>
            </p:nvSpPr>
            <p:spPr bwMode="auto">
              <a:xfrm>
                <a:off x="3875493" y="4830780"/>
                <a:ext cx="1313456" cy="769441"/>
              </a:xfrm>
              <a:prstGeom prst="rect">
                <a:avLst/>
              </a:prstGeom>
              <a:noFill/>
            </p:spPr>
            <p:txBody>
              <a:bodyPr wrap="none">
                <a:spAutoFit/>
              </a:bodyPr>
              <a:lstStyle/>
              <a:p>
                <a:pPr algn="ctr" eaLnBrk="0" hangingPunct="0">
                  <a:defRPr/>
                </a:pPr>
                <a:r>
                  <a:rPr lang="en-GB" sz="4400" b="1" dirty="0" smtClean="0">
                    <a:ln>
                      <a:solidFill>
                        <a:sysClr val="windowText" lastClr="000000"/>
                      </a:solidFill>
                    </a:ln>
                    <a:solidFill>
                      <a:schemeClr val="bg1"/>
                    </a:solidFill>
                    <a:latin typeface="+mj-lt"/>
                    <a:ea typeface="ＭＳ Ｐゴシック" pitchFamily="48" charset="-128"/>
                  </a:rPr>
                  <a:t>£</a:t>
                </a:r>
                <a:r>
                  <a:rPr lang="en-GB" sz="4400" b="1" dirty="0" smtClean="0">
                    <a:ln>
                      <a:solidFill>
                        <a:sysClr val="windowText" lastClr="000000"/>
                      </a:solidFill>
                    </a:ln>
                    <a:solidFill>
                      <a:schemeClr val="bg1"/>
                    </a:solidFill>
                    <a:latin typeface="+mj-lt"/>
                  </a:rPr>
                  <a:t>25</a:t>
                </a:r>
                <a:r>
                  <a:rPr lang="en-GB" sz="4400" b="1" dirty="0" smtClean="0">
                    <a:ln>
                      <a:solidFill>
                        <a:sysClr val="windowText" lastClr="000000"/>
                      </a:solidFill>
                    </a:ln>
                    <a:solidFill>
                      <a:schemeClr val="bg1"/>
                    </a:solidFill>
                    <a:latin typeface="+mj-lt"/>
                    <a:ea typeface="ＭＳ Ｐゴシック" pitchFamily="48" charset="-128"/>
                  </a:rPr>
                  <a:t>k</a:t>
                </a:r>
              </a:p>
            </p:txBody>
          </p:sp>
        </p:grpSp>
        <p:grpSp>
          <p:nvGrpSpPr>
            <p:cNvPr id="37" name="Group 14"/>
            <p:cNvGrpSpPr>
              <a:grpSpLocks/>
            </p:cNvGrpSpPr>
            <p:nvPr/>
          </p:nvGrpSpPr>
          <p:grpSpPr bwMode="auto">
            <a:xfrm>
              <a:off x="7850928" y="4955497"/>
              <a:ext cx="2663102" cy="1857229"/>
              <a:chOff x="466099" y="2731802"/>
              <a:chExt cx="3704558" cy="1857389"/>
            </a:xfrm>
          </p:grpSpPr>
          <p:sp>
            <p:nvSpPr>
              <p:cNvPr id="58" name="Oval 57"/>
              <p:cNvSpPr/>
              <p:nvPr/>
            </p:nvSpPr>
            <p:spPr>
              <a:xfrm>
                <a:off x="1013946" y="2731802"/>
                <a:ext cx="2539621" cy="1857389"/>
              </a:xfrm>
              <a:prstGeom prst="ellipse">
                <a:avLst/>
              </a:prstGeom>
              <a:solidFill>
                <a:srgbClr val="FF0080"/>
              </a:solidFill>
              <a:ln>
                <a:solidFill>
                  <a:srgbClr val="FF0080"/>
                </a:solidFill>
              </a:ln>
              <a:scene3d>
                <a:camera prst="orthographicFront">
                  <a:rot lat="16499984" lon="0" rev="0"/>
                </a:camera>
                <a:lightRig rig="contrasting" dir="t"/>
              </a:scene3d>
              <a:sp3d extrusionH="342900" contourW="12700">
                <a:contourClr>
                  <a:schemeClr val="tx1">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GB" sz="3600" b="1" dirty="0"/>
                  <a:t>	</a:t>
                </a:r>
              </a:p>
            </p:txBody>
          </p:sp>
          <p:sp>
            <p:nvSpPr>
              <p:cNvPr id="59" name="Rectangle 58"/>
              <p:cNvSpPr/>
              <p:nvPr/>
            </p:nvSpPr>
            <p:spPr>
              <a:xfrm>
                <a:off x="466099" y="3310682"/>
                <a:ext cx="3704558" cy="1107951"/>
              </a:xfrm>
              <a:prstGeom prst="rect">
                <a:avLst/>
              </a:prstGeom>
            </p:spPr>
            <p:txBody>
              <a:bodyPr wrap="none" anchor="ctr">
                <a:noAutofit/>
              </a:bodyPr>
              <a:lstStyle/>
              <a:p>
                <a:pPr algn="ctr" eaLnBrk="0" hangingPunct="0">
                  <a:defRPr/>
                </a:pPr>
                <a:r>
                  <a:rPr lang="en-GB" sz="4400" b="1" dirty="0" smtClean="0">
                    <a:ln>
                      <a:solidFill>
                        <a:sysClr val="windowText" lastClr="000000"/>
                      </a:solidFill>
                    </a:ln>
                    <a:solidFill>
                      <a:schemeClr val="bg1"/>
                    </a:solidFill>
                    <a:latin typeface="+mj-lt"/>
                  </a:rPr>
                  <a:t>18</a:t>
                </a:r>
                <a:r>
                  <a:rPr lang="en-GB" sz="4400" b="1" dirty="0" smtClean="0">
                    <a:ln>
                      <a:solidFill>
                        <a:sysClr val="windowText" lastClr="000000"/>
                      </a:solidFill>
                    </a:ln>
                    <a:solidFill>
                      <a:schemeClr val="bg1"/>
                    </a:solidFill>
                    <a:latin typeface="+mj-lt"/>
                    <a:ea typeface="ＭＳ Ｐゴシック" pitchFamily="48" charset="-128"/>
                  </a:rPr>
                  <a:t>% </a:t>
                </a:r>
              </a:p>
            </p:txBody>
          </p:sp>
        </p:grpSp>
        <p:grpSp>
          <p:nvGrpSpPr>
            <p:cNvPr id="40" name="Group 28"/>
            <p:cNvGrpSpPr/>
            <p:nvPr/>
          </p:nvGrpSpPr>
          <p:grpSpPr>
            <a:xfrm>
              <a:off x="8134898" y="1954069"/>
              <a:ext cx="2036134" cy="2319808"/>
              <a:chOff x="3550441" y="3962400"/>
              <a:chExt cx="2036134" cy="2319808"/>
            </a:xfrm>
          </p:grpSpPr>
          <p:sp>
            <p:nvSpPr>
              <p:cNvPr id="48" name="Oval 47"/>
              <p:cNvSpPr/>
              <p:nvPr/>
            </p:nvSpPr>
            <p:spPr bwMode="auto">
              <a:xfrm>
                <a:off x="3659168" y="3962400"/>
                <a:ext cx="1825663" cy="1857229"/>
              </a:xfrm>
              <a:prstGeom prst="ellipse">
                <a:avLst/>
              </a:prstGeom>
              <a:solidFill>
                <a:srgbClr val="3366FF"/>
              </a:solidFill>
              <a:ln>
                <a:solidFill>
                  <a:srgbClr val="3366FF"/>
                </a:solidFill>
              </a:ln>
              <a:scene3d>
                <a:camera prst="orthographicFront">
                  <a:rot lat="16499984" lon="0" rev="0"/>
                </a:camera>
                <a:lightRig rig="contrasting" dir="t"/>
              </a:scene3d>
              <a:sp3d extrusionH="2984500" contourW="12700">
                <a:contourClr>
                  <a:srgbClr val="FFC000"/>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GB" sz="3600" b="1" dirty="0"/>
                  <a:t>	</a:t>
                </a:r>
              </a:p>
            </p:txBody>
          </p:sp>
          <p:sp>
            <p:nvSpPr>
              <p:cNvPr id="57" name="Rectangle 56"/>
              <p:cNvSpPr/>
              <p:nvPr/>
            </p:nvSpPr>
            <p:spPr bwMode="auto">
              <a:xfrm>
                <a:off x="3550441" y="5512767"/>
                <a:ext cx="2036134" cy="769441"/>
              </a:xfrm>
              <a:prstGeom prst="rect">
                <a:avLst/>
              </a:prstGeom>
              <a:noFill/>
            </p:spPr>
            <p:txBody>
              <a:bodyPr wrap="none">
                <a:spAutoFit/>
              </a:bodyPr>
              <a:lstStyle/>
              <a:p>
                <a:pPr algn="ctr" eaLnBrk="0" hangingPunct="0">
                  <a:defRPr/>
                </a:pPr>
                <a:r>
                  <a:rPr lang="en-GB" sz="4400" b="1" dirty="0" smtClean="0">
                    <a:ln>
                      <a:solidFill>
                        <a:sysClr val="windowText" lastClr="000000"/>
                      </a:solidFill>
                    </a:ln>
                    <a:solidFill>
                      <a:schemeClr val="bg1"/>
                    </a:solidFill>
                    <a:latin typeface="+mj-lt"/>
                    <a:ea typeface="ＭＳ Ｐゴシック" pitchFamily="48" charset="-128"/>
                  </a:rPr>
                  <a:t>£</a:t>
                </a:r>
                <a:r>
                  <a:rPr lang="en-GB" sz="4400" b="1" dirty="0" smtClean="0">
                    <a:ln>
                      <a:solidFill>
                        <a:sysClr val="windowText" lastClr="000000"/>
                      </a:solidFill>
                    </a:ln>
                    <a:solidFill>
                      <a:schemeClr val="bg1"/>
                    </a:solidFill>
                    <a:latin typeface="+mj-lt"/>
                  </a:rPr>
                  <a:t>143.5k</a:t>
                </a:r>
                <a:endParaRPr lang="en-GB" sz="4400" b="1" dirty="0" smtClean="0">
                  <a:ln>
                    <a:solidFill>
                      <a:sysClr val="windowText" lastClr="000000"/>
                    </a:solidFill>
                  </a:ln>
                  <a:solidFill>
                    <a:schemeClr val="bg1"/>
                  </a:solidFill>
                  <a:latin typeface="+mj-lt"/>
                  <a:ea typeface="ＭＳ Ｐゴシック" pitchFamily="48" charset="-128"/>
                </a:endParaRPr>
              </a:p>
            </p:txBody>
          </p:sp>
        </p:grpSp>
        <p:sp>
          <p:nvSpPr>
            <p:cNvPr id="46" name="Rounded Rectangle 45"/>
            <p:cNvSpPr/>
            <p:nvPr/>
          </p:nvSpPr>
          <p:spPr>
            <a:xfrm>
              <a:off x="7770831" y="6907069"/>
              <a:ext cx="2819400" cy="423327"/>
            </a:xfrm>
            <a:prstGeom prst="roundRect">
              <a:avLst/>
            </a:prstGeom>
            <a:ln/>
          </p:spPr>
          <p:style>
            <a:lnRef idx="1">
              <a:schemeClr val="accent1"/>
            </a:lnRef>
            <a:fillRef idx="3">
              <a:schemeClr val="accent1"/>
            </a:fillRef>
            <a:effectRef idx="2">
              <a:schemeClr val="accent1"/>
            </a:effectRef>
            <a:fontRef idx="minor">
              <a:schemeClr val="lt1"/>
            </a:fontRef>
          </p:style>
          <p:txBody>
            <a:bodyPr anchor="ctr"/>
            <a:lstStyle/>
            <a:p>
              <a:r>
                <a:rPr lang="en-US" sz="2400" dirty="0" smtClean="0"/>
                <a:t>£56.5k Allowance</a:t>
              </a:r>
              <a:endParaRPr lang="en-US" sz="2400" dirty="0"/>
            </a:p>
          </p:txBody>
        </p:sp>
        <p:sp>
          <p:nvSpPr>
            <p:cNvPr id="47" name="TextBox 46"/>
            <p:cNvSpPr txBox="1"/>
            <p:nvPr/>
          </p:nvSpPr>
          <p:spPr>
            <a:xfrm>
              <a:off x="8228031" y="2411269"/>
              <a:ext cx="1828800" cy="584776"/>
            </a:xfrm>
            <a:prstGeom prst="rect">
              <a:avLst/>
            </a:prstGeom>
            <a:noFill/>
          </p:spPr>
          <p:txBody>
            <a:bodyPr wrap="square" rtlCol="0">
              <a:spAutoFit/>
            </a:bodyPr>
            <a:lstStyle/>
            <a:p>
              <a:r>
                <a:rPr lang="en-US" dirty="0" smtClean="0"/>
                <a:t>2012/13</a:t>
              </a:r>
              <a:endParaRPr lang="en-US" dirty="0"/>
            </a:p>
          </p:txBody>
        </p:sp>
      </p:grpSp>
      <p:sp>
        <p:nvSpPr>
          <p:cNvPr id="45" name="Text Placeholder 44"/>
          <p:cNvSpPr>
            <a:spLocks noGrp="1"/>
          </p:cNvSpPr>
          <p:nvPr>
            <p:ph type="body" sz="quarter" idx="13"/>
          </p:nvPr>
        </p:nvSpPr>
        <p:spPr/>
        <p:txBody>
          <a:bodyPr/>
          <a:lstStyle/>
          <a:p>
            <a:r>
              <a:rPr lang="en-GB" dirty="0" smtClean="0"/>
              <a:t>Capital Allowances</a:t>
            </a:r>
            <a:endParaRPr lang="en-US" dirty="0"/>
          </a:p>
        </p:txBody>
      </p:sp>
      <p:sp>
        <p:nvSpPr>
          <p:cNvPr id="44035" name="Rectangle 3"/>
          <p:cNvSpPr>
            <a:spLocks noGrp="1" noChangeArrowheads="1"/>
          </p:cNvSpPr>
          <p:nvPr>
            <p:ph type="subTitle" idx="1"/>
          </p:nvPr>
        </p:nvSpPr>
        <p:spPr/>
        <p:txBody>
          <a:bodyPr/>
          <a:lstStyle/>
          <a:p>
            <a:pPr>
              <a:buNone/>
            </a:pPr>
            <a:r>
              <a:rPr lang="en-GB" dirty="0" smtClean="0"/>
              <a:t>Plant &amp; Machinery</a:t>
            </a:r>
          </a:p>
          <a:p>
            <a:endParaRPr lang="en-GB" dirty="0" smtClean="0"/>
          </a:p>
          <a:p>
            <a:endParaRPr lang="en-GB" dirty="0" smtClean="0"/>
          </a:p>
        </p:txBody>
      </p:sp>
      <p:grpSp>
        <p:nvGrpSpPr>
          <p:cNvPr id="7" name="Group 39"/>
          <p:cNvGrpSpPr/>
          <p:nvPr/>
        </p:nvGrpSpPr>
        <p:grpSpPr>
          <a:xfrm>
            <a:off x="914375" y="1150411"/>
            <a:ext cx="2819400" cy="5376327"/>
            <a:chOff x="4597335" y="1312333"/>
            <a:chExt cx="2819400" cy="5376327"/>
          </a:xfrm>
        </p:grpSpPr>
        <p:grpSp>
          <p:nvGrpSpPr>
            <p:cNvPr id="8" name="Group 24"/>
            <p:cNvGrpSpPr/>
            <p:nvPr/>
          </p:nvGrpSpPr>
          <p:grpSpPr>
            <a:xfrm>
              <a:off x="5057672" y="3259725"/>
              <a:ext cx="1825663" cy="2319808"/>
              <a:chOff x="3659168" y="3962400"/>
              <a:chExt cx="1825663" cy="2319808"/>
            </a:xfrm>
          </p:grpSpPr>
          <p:sp>
            <p:nvSpPr>
              <p:cNvPr id="55" name="Oval 54"/>
              <p:cNvSpPr/>
              <p:nvPr/>
            </p:nvSpPr>
            <p:spPr bwMode="auto">
              <a:xfrm>
                <a:off x="3659168" y="3962400"/>
                <a:ext cx="1825663" cy="1857229"/>
              </a:xfrm>
              <a:prstGeom prst="ellipse">
                <a:avLst/>
              </a:prstGeom>
              <a:solidFill>
                <a:srgbClr val="FF8000"/>
              </a:solidFill>
              <a:ln>
                <a:solidFill>
                  <a:srgbClr val="FF8000"/>
                </a:solidFill>
              </a:ln>
              <a:scene3d>
                <a:camera prst="orthographicFront">
                  <a:rot lat="16499984" lon="0" rev="0"/>
                </a:camera>
                <a:lightRig rig="contrasting" dir="t"/>
              </a:scene3d>
              <a:sp3d extrusionH="1905000" contourW="12700">
                <a:contourClr>
                  <a:srgbClr val="FFC000"/>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GB" sz="3600" b="1" dirty="0"/>
                  <a:t>	</a:t>
                </a:r>
              </a:p>
            </p:txBody>
          </p:sp>
          <p:sp>
            <p:nvSpPr>
              <p:cNvPr id="56" name="Rectangle 55"/>
              <p:cNvSpPr/>
              <p:nvPr/>
            </p:nvSpPr>
            <p:spPr bwMode="auto">
              <a:xfrm>
                <a:off x="3768787" y="5512767"/>
                <a:ext cx="1599441" cy="769441"/>
              </a:xfrm>
              <a:prstGeom prst="rect">
                <a:avLst/>
              </a:prstGeom>
              <a:noFill/>
            </p:spPr>
            <p:txBody>
              <a:bodyPr wrap="none">
                <a:spAutoFit/>
              </a:bodyPr>
              <a:lstStyle/>
              <a:p>
                <a:pPr algn="ctr" eaLnBrk="0" hangingPunct="0">
                  <a:defRPr/>
                </a:pPr>
                <a:r>
                  <a:rPr lang="en-GB" sz="4400" b="1" dirty="0" smtClean="0">
                    <a:ln>
                      <a:solidFill>
                        <a:sysClr val="windowText" lastClr="000000"/>
                      </a:solidFill>
                    </a:ln>
                    <a:solidFill>
                      <a:schemeClr val="bg1"/>
                    </a:solidFill>
                    <a:latin typeface="+mj-lt"/>
                    <a:ea typeface="ＭＳ Ｐゴシック" pitchFamily="48" charset="-128"/>
                  </a:rPr>
                  <a:t>£</a:t>
                </a:r>
                <a:r>
                  <a:rPr lang="en-GB" sz="4400" b="1" dirty="0" smtClean="0">
                    <a:ln>
                      <a:solidFill>
                        <a:sysClr val="windowText" lastClr="000000"/>
                      </a:solidFill>
                    </a:ln>
                    <a:solidFill>
                      <a:schemeClr val="bg1"/>
                    </a:solidFill>
                    <a:latin typeface="+mj-lt"/>
                  </a:rPr>
                  <a:t>10</a:t>
                </a:r>
                <a:r>
                  <a:rPr lang="en-GB" sz="4400" b="1" dirty="0" smtClean="0">
                    <a:ln>
                      <a:solidFill>
                        <a:sysClr val="windowText" lastClr="000000"/>
                      </a:solidFill>
                    </a:ln>
                    <a:solidFill>
                      <a:schemeClr val="bg1"/>
                    </a:solidFill>
                    <a:latin typeface="+mj-lt"/>
                    <a:ea typeface="ＭＳ Ｐゴシック" pitchFamily="48" charset="-128"/>
                  </a:rPr>
                  <a:t>0k</a:t>
                </a:r>
              </a:p>
            </p:txBody>
          </p:sp>
        </p:grpSp>
        <p:grpSp>
          <p:nvGrpSpPr>
            <p:cNvPr id="9" name="Group 14"/>
            <p:cNvGrpSpPr>
              <a:grpSpLocks/>
            </p:cNvGrpSpPr>
            <p:nvPr/>
          </p:nvGrpSpPr>
          <p:grpSpPr bwMode="auto">
            <a:xfrm>
              <a:off x="4677432" y="2847818"/>
              <a:ext cx="2663102" cy="1857229"/>
              <a:chOff x="485916" y="2731802"/>
              <a:chExt cx="3704558" cy="1857389"/>
            </a:xfrm>
          </p:grpSpPr>
          <p:sp>
            <p:nvSpPr>
              <p:cNvPr id="53" name="Oval 52"/>
              <p:cNvSpPr/>
              <p:nvPr/>
            </p:nvSpPr>
            <p:spPr>
              <a:xfrm>
                <a:off x="1013946" y="2731802"/>
                <a:ext cx="2539621" cy="1857389"/>
              </a:xfrm>
              <a:prstGeom prst="ellipse">
                <a:avLst/>
              </a:prstGeom>
              <a:solidFill>
                <a:srgbClr val="FF0080"/>
              </a:solidFill>
              <a:ln>
                <a:solidFill>
                  <a:srgbClr val="FF0080"/>
                </a:solidFill>
              </a:ln>
              <a:scene3d>
                <a:camera prst="orthographicFront">
                  <a:rot lat="16499984" lon="0" rev="0"/>
                </a:camera>
                <a:lightRig rig="contrasting" dir="t"/>
              </a:scene3d>
              <a:sp3d extrusionH="381000" contourW="12700">
                <a:contourClr>
                  <a:schemeClr val="tx1">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GB" sz="3600" b="1" dirty="0"/>
                  <a:t>	</a:t>
                </a:r>
              </a:p>
            </p:txBody>
          </p:sp>
          <p:sp>
            <p:nvSpPr>
              <p:cNvPr id="54" name="Rectangle 53"/>
              <p:cNvSpPr/>
              <p:nvPr/>
            </p:nvSpPr>
            <p:spPr>
              <a:xfrm>
                <a:off x="485916" y="3329969"/>
                <a:ext cx="3704558" cy="1107951"/>
              </a:xfrm>
              <a:prstGeom prst="rect">
                <a:avLst/>
              </a:prstGeom>
            </p:spPr>
            <p:txBody>
              <a:bodyPr wrap="none" anchor="ctr">
                <a:noAutofit/>
              </a:bodyPr>
              <a:lstStyle/>
              <a:p>
                <a:pPr algn="ctr" eaLnBrk="0" hangingPunct="0">
                  <a:defRPr/>
                </a:pPr>
                <a:r>
                  <a:rPr lang="en-GB" sz="4400" b="1" dirty="0" smtClean="0">
                    <a:ln>
                      <a:solidFill>
                        <a:sysClr val="windowText" lastClr="000000"/>
                      </a:solidFill>
                    </a:ln>
                    <a:solidFill>
                      <a:schemeClr val="bg1"/>
                    </a:solidFill>
                    <a:latin typeface="+mj-lt"/>
                    <a:ea typeface="ＭＳ Ｐゴシック" pitchFamily="48" charset="-128"/>
                  </a:rPr>
                  <a:t>20% </a:t>
                </a:r>
              </a:p>
            </p:txBody>
          </p:sp>
        </p:grpSp>
        <p:grpSp>
          <p:nvGrpSpPr>
            <p:cNvPr id="10" name="Group 28"/>
            <p:cNvGrpSpPr/>
            <p:nvPr/>
          </p:nvGrpSpPr>
          <p:grpSpPr>
            <a:xfrm>
              <a:off x="5057672" y="1312333"/>
              <a:ext cx="1825663" cy="2319808"/>
              <a:chOff x="3659168" y="3962400"/>
              <a:chExt cx="1825663" cy="2319808"/>
            </a:xfrm>
          </p:grpSpPr>
          <p:sp>
            <p:nvSpPr>
              <p:cNvPr id="51" name="Oval 50"/>
              <p:cNvSpPr/>
              <p:nvPr/>
            </p:nvSpPr>
            <p:spPr bwMode="auto">
              <a:xfrm>
                <a:off x="3659168" y="3962400"/>
                <a:ext cx="1825663" cy="1857229"/>
              </a:xfrm>
              <a:prstGeom prst="ellipse">
                <a:avLst/>
              </a:prstGeom>
              <a:solidFill>
                <a:srgbClr val="3366FF"/>
              </a:solidFill>
              <a:ln>
                <a:solidFill>
                  <a:srgbClr val="3366FF"/>
                </a:solidFill>
              </a:ln>
              <a:scene3d>
                <a:camera prst="orthographicFront">
                  <a:rot lat="16499984" lon="0" rev="0"/>
                </a:camera>
                <a:lightRig rig="contrasting" dir="t"/>
              </a:scene3d>
              <a:sp3d extrusionH="1524000" contourW="12700">
                <a:contourClr>
                  <a:srgbClr val="FFC000"/>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GB" sz="3600" b="1" dirty="0"/>
                  <a:t>	</a:t>
                </a:r>
              </a:p>
            </p:txBody>
          </p:sp>
          <p:sp>
            <p:nvSpPr>
              <p:cNvPr id="52" name="Rectangle 51"/>
              <p:cNvSpPr/>
              <p:nvPr/>
            </p:nvSpPr>
            <p:spPr bwMode="auto">
              <a:xfrm>
                <a:off x="3911779" y="5512767"/>
                <a:ext cx="1313456" cy="769441"/>
              </a:xfrm>
              <a:prstGeom prst="rect">
                <a:avLst/>
              </a:prstGeom>
              <a:noFill/>
            </p:spPr>
            <p:txBody>
              <a:bodyPr wrap="none">
                <a:spAutoFit/>
              </a:bodyPr>
              <a:lstStyle/>
              <a:p>
                <a:pPr algn="ctr" eaLnBrk="0" hangingPunct="0">
                  <a:defRPr/>
                </a:pPr>
                <a:r>
                  <a:rPr lang="en-GB" sz="4400" b="1" dirty="0" smtClean="0">
                    <a:ln>
                      <a:solidFill>
                        <a:sysClr val="windowText" lastClr="000000"/>
                      </a:solidFill>
                    </a:ln>
                    <a:solidFill>
                      <a:schemeClr val="bg1"/>
                    </a:solidFill>
                    <a:latin typeface="+mj-lt"/>
                    <a:ea typeface="ＭＳ Ｐゴシック" pitchFamily="48" charset="-128"/>
                  </a:rPr>
                  <a:t>£</a:t>
                </a:r>
                <a:r>
                  <a:rPr lang="en-GB" sz="4400" b="1" dirty="0" smtClean="0">
                    <a:ln>
                      <a:solidFill>
                        <a:sysClr val="windowText" lastClr="000000"/>
                      </a:solidFill>
                    </a:ln>
                    <a:solidFill>
                      <a:schemeClr val="bg1"/>
                    </a:solidFill>
                    <a:latin typeface="+mj-lt"/>
                  </a:rPr>
                  <a:t>8</a:t>
                </a:r>
                <a:r>
                  <a:rPr lang="en-GB" sz="4400" b="1" dirty="0" smtClean="0">
                    <a:ln>
                      <a:solidFill>
                        <a:sysClr val="windowText" lastClr="000000"/>
                      </a:solidFill>
                    </a:ln>
                    <a:solidFill>
                      <a:schemeClr val="bg1"/>
                    </a:solidFill>
                    <a:latin typeface="+mj-lt"/>
                    <a:ea typeface="ＭＳ Ｐゴシック" pitchFamily="48" charset="-128"/>
                  </a:rPr>
                  <a:t>0k</a:t>
                </a:r>
              </a:p>
            </p:txBody>
          </p:sp>
        </p:grpSp>
        <p:sp>
          <p:nvSpPr>
            <p:cNvPr id="49" name="Rounded Rectangle 48"/>
            <p:cNvSpPr/>
            <p:nvPr/>
          </p:nvSpPr>
          <p:spPr>
            <a:xfrm>
              <a:off x="4597335" y="6265333"/>
              <a:ext cx="2819400" cy="423327"/>
            </a:xfrm>
            <a:prstGeom prst="roundRect">
              <a:avLst/>
            </a:prstGeom>
            <a:ln/>
          </p:spPr>
          <p:style>
            <a:lnRef idx="1">
              <a:schemeClr val="accent1"/>
            </a:lnRef>
            <a:fillRef idx="3">
              <a:schemeClr val="accent1"/>
            </a:fillRef>
            <a:effectRef idx="2">
              <a:schemeClr val="accent1"/>
            </a:effectRef>
            <a:fontRef idx="minor">
              <a:schemeClr val="lt1"/>
            </a:fontRef>
          </p:style>
          <p:txBody>
            <a:bodyPr anchor="ctr"/>
            <a:lstStyle/>
            <a:p>
              <a:r>
                <a:rPr lang="en-US" sz="2400" dirty="0" smtClean="0"/>
                <a:t>£120k Allowance</a:t>
              </a:r>
              <a:endParaRPr lang="en-US" sz="2400" dirty="0"/>
            </a:p>
          </p:txBody>
        </p:sp>
        <p:sp>
          <p:nvSpPr>
            <p:cNvPr id="50" name="TextBox 49"/>
            <p:cNvSpPr txBox="1"/>
            <p:nvPr/>
          </p:nvSpPr>
          <p:spPr>
            <a:xfrm>
              <a:off x="5054535" y="1769533"/>
              <a:ext cx="1828800" cy="584776"/>
            </a:xfrm>
            <a:prstGeom prst="rect">
              <a:avLst/>
            </a:prstGeom>
            <a:noFill/>
          </p:spPr>
          <p:txBody>
            <a:bodyPr wrap="square" rtlCol="0">
              <a:spAutoFit/>
            </a:bodyPr>
            <a:lstStyle/>
            <a:p>
              <a:r>
                <a:rPr lang="en-US" dirty="0" smtClean="0"/>
                <a:t>2011/12</a:t>
              </a:r>
              <a:endParaRPr lang="en-US" dirty="0"/>
            </a:p>
          </p:txBody>
        </p:sp>
      </p:grpSp>
      <p:grpSp>
        <p:nvGrpSpPr>
          <p:cNvPr id="62" name="Group 23"/>
          <p:cNvGrpSpPr/>
          <p:nvPr/>
        </p:nvGrpSpPr>
        <p:grpSpPr>
          <a:xfrm>
            <a:off x="6649371" y="1187213"/>
            <a:ext cx="1825663" cy="1857226"/>
            <a:chOff x="1600200" y="1170280"/>
            <a:chExt cx="1825663" cy="1857226"/>
          </a:xfrm>
        </p:grpSpPr>
        <p:sp>
          <p:nvSpPr>
            <p:cNvPr id="63" name="Oval 62"/>
            <p:cNvSpPr/>
            <p:nvPr/>
          </p:nvSpPr>
          <p:spPr bwMode="auto">
            <a:xfrm>
              <a:off x="1600200" y="1170280"/>
              <a:ext cx="1825663" cy="1857226"/>
            </a:xfrm>
            <a:prstGeom prst="ellipse">
              <a:avLst/>
            </a:prstGeom>
            <a:solidFill>
              <a:srgbClr val="3366FF"/>
            </a:solidFill>
            <a:ln>
              <a:solidFill>
                <a:srgbClr val="3366FF"/>
              </a:solidFill>
            </a:ln>
            <a:scene3d>
              <a:camera prst="orthographicFront">
                <a:rot lat="16499984" lon="0" rev="0"/>
              </a:camera>
              <a:lightRig rig="contrasting" dir="t"/>
            </a:scene3d>
            <a:sp3d extrusionH="3810000" contourW="12700">
              <a:contourClr>
                <a:schemeClr val="accent5">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GB" sz="3600" b="1" dirty="0"/>
                <a:t>	</a:t>
              </a:r>
            </a:p>
          </p:txBody>
        </p:sp>
        <p:sp>
          <p:nvSpPr>
            <p:cNvPr id="64" name="Rectangle 63"/>
            <p:cNvSpPr/>
            <p:nvPr/>
          </p:nvSpPr>
          <p:spPr bwMode="auto">
            <a:xfrm>
              <a:off x="1691109" y="2088055"/>
              <a:ext cx="1599441" cy="769441"/>
            </a:xfrm>
            <a:prstGeom prst="rect">
              <a:avLst/>
            </a:prstGeom>
            <a:noFill/>
            <a:ln>
              <a:noFill/>
            </a:ln>
          </p:spPr>
          <p:txBody>
            <a:bodyPr wrap="none">
              <a:spAutoFit/>
            </a:bodyPr>
            <a:lstStyle/>
            <a:p>
              <a:pPr algn="ctr" eaLnBrk="0" hangingPunct="0">
                <a:defRPr/>
              </a:pPr>
              <a:r>
                <a:rPr lang="en-GB" sz="4400" b="1" dirty="0" smtClean="0">
                  <a:ln>
                    <a:solidFill>
                      <a:sysClr val="windowText" lastClr="000000"/>
                    </a:solidFill>
                  </a:ln>
                  <a:solidFill>
                    <a:schemeClr val="bg1"/>
                  </a:solidFill>
                  <a:latin typeface="+mj-lt"/>
                  <a:ea typeface="ＭＳ Ｐゴシック" pitchFamily="48" charset="-128"/>
                </a:rPr>
                <a:t>£200k</a:t>
              </a:r>
              <a:endParaRPr lang="en-GB" sz="4400" b="1" dirty="0">
                <a:ln>
                  <a:solidFill>
                    <a:sysClr val="windowText" lastClr="000000"/>
                  </a:solidFill>
                </a:ln>
                <a:solidFill>
                  <a:schemeClr val="bg1"/>
                </a:solidFill>
                <a:latin typeface="+mj-lt"/>
                <a:ea typeface="ＭＳ Ｐゴシック" pitchFamily="48" charset="-128"/>
              </a:endParaRPr>
            </a:p>
          </p:txBody>
        </p:sp>
      </p:grpSp>
      <p:grpSp>
        <p:nvGrpSpPr>
          <p:cNvPr id="65" name="Group 24"/>
          <p:cNvGrpSpPr/>
          <p:nvPr/>
        </p:nvGrpSpPr>
        <p:grpSpPr>
          <a:xfrm>
            <a:off x="6647841" y="1180107"/>
            <a:ext cx="1825663" cy="2319808"/>
            <a:chOff x="3659168" y="3962400"/>
            <a:chExt cx="1825663" cy="2319808"/>
          </a:xfrm>
        </p:grpSpPr>
        <p:sp>
          <p:nvSpPr>
            <p:cNvPr id="66" name="Oval 65"/>
            <p:cNvSpPr/>
            <p:nvPr/>
          </p:nvSpPr>
          <p:spPr bwMode="auto">
            <a:xfrm>
              <a:off x="3659168" y="3962400"/>
              <a:ext cx="1825663" cy="1857229"/>
            </a:xfrm>
            <a:prstGeom prst="ellipse">
              <a:avLst/>
            </a:prstGeom>
            <a:solidFill>
              <a:srgbClr val="FF8000"/>
            </a:solidFill>
            <a:ln>
              <a:solidFill>
                <a:srgbClr val="FF8000"/>
              </a:solidFill>
            </a:ln>
            <a:scene3d>
              <a:camera prst="orthographicFront">
                <a:rot lat="16499984" lon="0" rev="0"/>
              </a:camera>
              <a:lightRig rig="contrasting" dir="t"/>
            </a:scene3d>
            <a:sp3d extrusionH="3810000" contourW="12700">
              <a:contourClr>
                <a:srgbClr val="FFC000"/>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GB" sz="3600" b="1" dirty="0"/>
                <a:t>	</a:t>
              </a:r>
            </a:p>
          </p:txBody>
        </p:sp>
        <p:sp>
          <p:nvSpPr>
            <p:cNvPr id="67" name="Rectangle 66"/>
            <p:cNvSpPr/>
            <p:nvPr/>
          </p:nvSpPr>
          <p:spPr bwMode="auto">
            <a:xfrm>
              <a:off x="3768787" y="5512767"/>
              <a:ext cx="1599441" cy="769441"/>
            </a:xfrm>
            <a:prstGeom prst="rect">
              <a:avLst/>
            </a:prstGeom>
            <a:noFill/>
            <a:scene3d>
              <a:camera prst="orthographicFront"/>
              <a:lightRig rig="threePt" dir="t"/>
            </a:scene3d>
            <a:sp3d extrusionH="3810000"/>
          </p:spPr>
          <p:txBody>
            <a:bodyPr wrap="none">
              <a:spAutoFit/>
            </a:bodyPr>
            <a:lstStyle/>
            <a:p>
              <a:pPr algn="ctr" eaLnBrk="0" hangingPunct="0">
                <a:defRPr/>
              </a:pPr>
              <a:r>
                <a:rPr lang="en-GB" sz="4400" b="1" dirty="0" smtClean="0">
                  <a:ln>
                    <a:solidFill>
                      <a:sysClr val="windowText" lastClr="000000"/>
                    </a:solidFill>
                  </a:ln>
                  <a:solidFill>
                    <a:schemeClr val="bg1"/>
                  </a:solidFill>
                  <a:latin typeface="+mj-lt"/>
                  <a:ea typeface="ＭＳ Ｐゴシック" pitchFamily="48" charset="-128"/>
                </a:rPr>
                <a:t>£</a:t>
              </a:r>
              <a:r>
                <a:rPr lang="en-GB" sz="4400" b="1" dirty="0" smtClean="0">
                  <a:ln>
                    <a:solidFill>
                      <a:sysClr val="windowText" lastClr="000000"/>
                    </a:solidFill>
                  </a:ln>
                  <a:solidFill>
                    <a:schemeClr val="bg1"/>
                  </a:solidFill>
                  <a:latin typeface="+mj-lt"/>
                </a:rPr>
                <a:t>20</a:t>
              </a:r>
              <a:r>
                <a:rPr lang="en-GB" sz="4400" b="1" dirty="0" smtClean="0">
                  <a:ln>
                    <a:solidFill>
                      <a:sysClr val="windowText" lastClr="000000"/>
                    </a:solidFill>
                  </a:ln>
                  <a:solidFill>
                    <a:schemeClr val="bg1"/>
                  </a:solidFill>
                  <a:latin typeface="+mj-lt"/>
                  <a:ea typeface="ＭＳ Ｐゴシック" pitchFamily="48" charset="-128"/>
                </a:rPr>
                <a:t>0k</a:t>
              </a:r>
            </a:p>
          </p:txBody>
        </p:sp>
      </p:grpSp>
      <p:sp>
        <p:nvSpPr>
          <p:cNvPr id="68" name="Rounded Rectangle 67"/>
          <p:cNvSpPr/>
          <p:nvPr/>
        </p:nvSpPr>
        <p:spPr>
          <a:xfrm>
            <a:off x="6189034" y="6112933"/>
            <a:ext cx="2819400" cy="423327"/>
          </a:xfrm>
          <a:prstGeom prst="roundRect">
            <a:avLst/>
          </a:prstGeom>
          <a:ln/>
        </p:spPr>
        <p:style>
          <a:lnRef idx="1">
            <a:schemeClr val="accent1"/>
          </a:lnRef>
          <a:fillRef idx="3">
            <a:schemeClr val="accent1"/>
          </a:fillRef>
          <a:effectRef idx="2">
            <a:schemeClr val="accent1"/>
          </a:effectRef>
          <a:fontRef idx="minor">
            <a:schemeClr val="lt1"/>
          </a:fontRef>
        </p:style>
        <p:txBody>
          <a:bodyPr anchor="ctr"/>
          <a:lstStyle/>
          <a:p>
            <a:r>
              <a:rPr lang="en-US" sz="2400" dirty="0" smtClean="0"/>
              <a:t>£200k Allowance</a:t>
            </a:r>
            <a:endParaRPr lang="en-US" sz="2400" dirty="0"/>
          </a:p>
        </p:txBody>
      </p:sp>
      <p:sp>
        <p:nvSpPr>
          <p:cNvPr id="69" name="TextBox 68"/>
          <p:cNvSpPr txBox="1"/>
          <p:nvPr/>
        </p:nvSpPr>
        <p:spPr>
          <a:xfrm>
            <a:off x="6646234" y="1617133"/>
            <a:ext cx="1828800" cy="584776"/>
          </a:xfrm>
          <a:prstGeom prst="rect">
            <a:avLst/>
          </a:prstGeom>
          <a:noFill/>
        </p:spPr>
        <p:txBody>
          <a:bodyPr wrap="square" rtlCol="0">
            <a:spAutoFit/>
          </a:bodyPr>
          <a:lstStyle/>
          <a:p>
            <a:r>
              <a:rPr lang="en-US" dirty="0" smtClean="0"/>
              <a:t>2013/14</a:t>
            </a:r>
            <a:endParaRPr lang="en-US"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3.33333E-6 -2.22222E-6 L -0.0915 -2.22222E-6 " pathEditMode="relative" rAng="0" ptsTypes="AA">
                                      <p:cBhvr>
                                        <p:cTn id="6" dur="500" fill="hold"/>
                                        <p:tgtEl>
                                          <p:spTgt spid="7"/>
                                        </p:tgtEl>
                                        <p:attrNameLst>
                                          <p:attrName>ppt_x</p:attrName>
                                          <p:attrName>ppt_y</p:attrName>
                                        </p:attrNameLst>
                                      </p:cBhvr>
                                      <p:rCtr x="-46" y="0"/>
                                    </p:animMotion>
                                  </p:childTnLst>
                                </p:cTn>
                              </p:par>
                              <p:par>
                                <p:cTn id="7" presetID="0" presetClass="path" presetSubtype="0" accel="50000" decel="50000" fill="hold" nodeType="withEffect">
                                  <p:stCondLst>
                                    <p:cond delay="0"/>
                                  </p:stCondLst>
                                  <p:childTnLst>
                                    <p:animMotion origin="layout" path="M 1.66667E-6 2.96296E-6 L -0.21476 -0.00232 " pathEditMode="relative" rAng="0" ptsTypes="AA">
                                      <p:cBhvr>
                                        <p:cTn id="8" dur="500" fill="hold"/>
                                        <p:tgtEl>
                                          <p:spTgt spid="33"/>
                                        </p:tgtEl>
                                        <p:attrNameLst>
                                          <p:attrName>ppt_x</p:attrName>
                                          <p:attrName>ppt_y</p:attrName>
                                        </p:attrNameLst>
                                      </p:cBhvr>
                                      <p:rCtr x="-107" y="-1"/>
                                    </p:animMotion>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wipe(down)">
                                      <p:cBhvr>
                                        <p:cTn id="12" dur="1000"/>
                                        <p:tgtEl>
                                          <p:spTgt spid="6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fade">
                                      <p:cBhvr>
                                        <p:cTn id="15" dur="1000"/>
                                        <p:tgtEl>
                                          <p:spTgt spid="6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5"/>
                                        </p:tgtEl>
                                        <p:attrNameLst>
                                          <p:attrName>style.visibility</p:attrName>
                                        </p:attrNameLst>
                                      </p:cBhvr>
                                      <p:to>
                                        <p:strVal val="visible"/>
                                      </p:to>
                                    </p:set>
                                    <p:animEffect transition="in" filter="wipe(down)">
                                      <p:cBhvr>
                                        <p:cTn id="20" dur="1000"/>
                                        <p:tgtEl>
                                          <p:spTgt spid="65"/>
                                        </p:tgtEl>
                                      </p:cBhvr>
                                    </p:animEffect>
                                  </p:childTnLst>
                                </p:cTn>
                              </p:par>
                            </p:childTnLst>
                          </p:cTn>
                        </p:par>
                        <p:par>
                          <p:cTn id="21" fill="hold">
                            <p:stCondLst>
                              <p:cond delay="1000"/>
                            </p:stCondLst>
                            <p:childTnLst>
                              <p:par>
                                <p:cTn id="22" presetID="1" presetClass="exit" presetSubtype="0" fill="hold" nodeType="afterEffect">
                                  <p:stCondLst>
                                    <p:cond delay="0"/>
                                  </p:stCondLst>
                                  <p:childTnLst>
                                    <p:set>
                                      <p:cBhvr>
                                        <p:cTn id="23" dur="1" fill="hold">
                                          <p:stCondLst>
                                            <p:cond delay="0"/>
                                          </p:stCondLst>
                                        </p:cTn>
                                        <p:tgtEl>
                                          <p:spTgt spid="62"/>
                                        </p:tgtEl>
                                        <p:attrNameLst>
                                          <p:attrName>style.visibility</p:attrName>
                                        </p:attrNameLst>
                                      </p:cBhvr>
                                      <p:to>
                                        <p:strVal val="hidden"/>
                                      </p:to>
                                    </p:se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10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rot="10800000">
            <a:off x="16936" y="2936346"/>
            <a:ext cx="2214546" cy="1588"/>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7017828" y="2936346"/>
            <a:ext cx="2143108" cy="1588"/>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sp>
        <p:nvSpPr>
          <p:cNvPr id="25" name="Text Placeholder 24"/>
          <p:cNvSpPr>
            <a:spLocks noGrp="1"/>
          </p:cNvSpPr>
          <p:nvPr>
            <p:ph type="body" sz="quarter" idx="13"/>
          </p:nvPr>
        </p:nvSpPr>
        <p:spPr>
          <a:xfrm>
            <a:off x="253995" y="467519"/>
            <a:ext cx="7535863" cy="1490663"/>
          </a:xfrm>
        </p:spPr>
        <p:txBody>
          <a:bodyPr/>
          <a:lstStyle/>
          <a:p>
            <a:r>
              <a:rPr lang="en-US" sz="3300" dirty="0" smtClean="0"/>
              <a:t>Seed Enterprise Investment Scheme</a:t>
            </a:r>
            <a:endParaRPr lang="en-US" sz="3300" dirty="0"/>
          </a:p>
        </p:txBody>
      </p:sp>
      <p:sp>
        <p:nvSpPr>
          <p:cNvPr id="4" name="Hexagon 3"/>
          <p:cNvSpPr/>
          <p:nvPr/>
        </p:nvSpPr>
        <p:spPr>
          <a:xfrm>
            <a:off x="1874870" y="1692772"/>
            <a:ext cx="5465698" cy="585544"/>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Hexagon 4"/>
          <p:cNvSpPr/>
          <p:nvPr/>
        </p:nvSpPr>
        <p:spPr>
          <a:xfrm>
            <a:off x="1900206" y="1693368"/>
            <a:ext cx="5415026" cy="592632"/>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latin typeface="Trebuchet MS"/>
                <a:cs typeface="Trebuchet MS"/>
              </a:rPr>
              <a:t>Income Tax Relief @ 50% </a:t>
            </a:r>
          </a:p>
        </p:txBody>
      </p:sp>
      <p:cxnSp>
        <p:nvCxnSpPr>
          <p:cNvPr id="6" name="Straight Connector 5"/>
          <p:cNvCxnSpPr/>
          <p:nvPr/>
        </p:nvCxnSpPr>
        <p:spPr>
          <a:xfrm rot="10800000">
            <a:off x="0" y="1988095"/>
            <a:ext cx="2214546" cy="1588"/>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10800000">
            <a:off x="7000892" y="1988095"/>
            <a:ext cx="2143108" cy="1588"/>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sp>
        <p:nvSpPr>
          <p:cNvPr id="8" name="Hexagon 7"/>
          <p:cNvSpPr/>
          <p:nvPr/>
        </p:nvSpPr>
        <p:spPr>
          <a:xfrm>
            <a:off x="742946" y="2469516"/>
            <a:ext cx="7763418" cy="928558"/>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Hexagon 8"/>
          <p:cNvSpPr/>
          <p:nvPr/>
        </p:nvSpPr>
        <p:spPr>
          <a:xfrm>
            <a:off x="778933" y="2468035"/>
            <a:ext cx="7691444" cy="939800"/>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latin typeface="Trebuchet MS"/>
                <a:cs typeface="Trebuchet MS"/>
              </a:rPr>
              <a:t>Extension of Capital Gains Tax Exemption on Gains Made in 2013/14 when Reinvested</a:t>
            </a:r>
          </a:p>
        </p:txBody>
      </p:sp>
      <p:sp>
        <p:nvSpPr>
          <p:cNvPr id="12" name="Hexagon 11"/>
          <p:cNvSpPr/>
          <p:nvPr/>
        </p:nvSpPr>
        <p:spPr>
          <a:xfrm>
            <a:off x="1896301" y="3608831"/>
            <a:ext cx="5465698" cy="928558"/>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Hexagon 12"/>
          <p:cNvSpPr/>
          <p:nvPr/>
        </p:nvSpPr>
        <p:spPr>
          <a:xfrm>
            <a:off x="1921637" y="3607350"/>
            <a:ext cx="5415026" cy="939800"/>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latin typeface="Trebuchet MS"/>
                <a:cs typeface="Trebuchet MS"/>
              </a:rPr>
              <a:t>Disposal of SEIS Shares Exempt from CGT</a:t>
            </a:r>
          </a:p>
        </p:txBody>
      </p:sp>
      <p:cxnSp>
        <p:nvCxnSpPr>
          <p:cNvPr id="14" name="Straight Connector 13"/>
          <p:cNvCxnSpPr/>
          <p:nvPr/>
        </p:nvCxnSpPr>
        <p:spPr>
          <a:xfrm rot="10800000">
            <a:off x="21431" y="4075661"/>
            <a:ext cx="2214546" cy="1588"/>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7022323" y="4075661"/>
            <a:ext cx="2143108" cy="1588"/>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sp>
        <p:nvSpPr>
          <p:cNvPr id="16" name="Hexagon 15"/>
          <p:cNvSpPr/>
          <p:nvPr/>
        </p:nvSpPr>
        <p:spPr>
          <a:xfrm>
            <a:off x="1874870" y="4775344"/>
            <a:ext cx="5465698" cy="525940"/>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Hexagon 16"/>
          <p:cNvSpPr/>
          <p:nvPr/>
        </p:nvSpPr>
        <p:spPr>
          <a:xfrm>
            <a:off x="1900206" y="4776300"/>
            <a:ext cx="5415026" cy="532308"/>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latin typeface="Trebuchet MS"/>
                <a:cs typeface="Trebuchet MS"/>
              </a:rPr>
              <a:t>£100k pa Investor Limit</a:t>
            </a:r>
          </a:p>
        </p:txBody>
      </p:sp>
      <p:cxnSp>
        <p:nvCxnSpPr>
          <p:cNvPr id="18" name="Straight Connector 17"/>
          <p:cNvCxnSpPr/>
          <p:nvPr/>
        </p:nvCxnSpPr>
        <p:spPr>
          <a:xfrm rot="10800000">
            <a:off x="0" y="5040865"/>
            <a:ext cx="2214546" cy="1588"/>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0800000">
            <a:off x="7000892" y="5040865"/>
            <a:ext cx="2143108" cy="1588"/>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sp>
        <p:nvSpPr>
          <p:cNvPr id="20" name="Hexagon 19"/>
          <p:cNvSpPr/>
          <p:nvPr/>
        </p:nvSpPr>
        <p:spPr>
          <a:xfrm>
            <a:off x="1896301" y="5488431"/>
            <a:ext cx="5465698" cy="928558"/>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Hexagon 20"/>
          <p:cNvSpPr/>
          <p:nvPr/>
        </p:nvSpPr>
        <p:spPr>
          <a:xfrm>
            <a:off x="1921637" y="5486950"/>
            <a:ext cx="5415026" cy="939800"/>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latin typeface="Trebuchet MS"/>
                <a:cs typeface="Trebuchet MS"/>
              </a:rPr>
              <a:t>Company Investment Limit of £150k in Total</a:t>
            </a:r>
          </a:p>
        </p:txBody>
      </p:sp>
      <p:cxnSp>
        <p:nvCxnSpPr>
          <p:cNvPr id="22" name="Straight Connector 21"/>
          <p:cNvCxnSpPr/>
          <p:nvPr/>
        </p:nvCxnSpPr>
        <p:spPr>
          <a:xfrm rot="10800000">
            <a:off x="21431" y="5955261"/>
            <a:ext cx="2214546" cy="1588"/>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0800000">
            <a:off x="7022323" y="5955261"/>
            <a:ext cx="2143108" cy="1588"/>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childTnLst>
                                </p:cTn>
                              </p:par>
                              <p:par>
                                <p:cTn id="15" presetID="22" presetClass="entr" presetSubtype="8" fill="hold" nodeType="withEffect">
                                  <p:stCondLst>
                                    <p:cond delay="50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childTnLst>
                                </p:cTn>
                              </p:par>
                              <p:par>
                                <p:cTn id="30" presetID="22" presetClass="entr" presetSubtype="8" fill="hold" nodeType="withEffect">
                                  <p:stCondLst>
                                    <p:cond delay="50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childTnLst>
                                </p:cTn>
                              </p:par>
                              <p:par>
                                <p:cTn id="45" presetID="22" presetClass="entr" presetSubtype="8" fill="hold" nodeType="withEffect">
                                  <p:stCondLst>
                                    <p:cond delay="500"/>
                                  </p:stCondLst>
                                  <p:childTnLst>
                                    <p:set>
                                      <p:cBhvr>
                                        <p:cTn id="46" dur="1" fill="hold">
                                          <p:stCondLst>
                                            <p:cond delay="0"/>
                                          </p:stCondLst>
                                        </p:cTn>
                                        <p:tgtEl>
                                          <p:spTgt spid="15"/>
                                        </p:tgtEl>
                                        <p:attrNameLst>
                                          <p:attrName>style.visibility</p:attrName>
                                        </p:attrNameLst>
                                      </p:cBhvr>
                                      <p:to>
                                        <p:strVal val="visible"/>
                                      </p:to>
                                    </p:set>
                                    <p:animEffect transition="in" filter="wipe(left)">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left)">
                                      <p:cBhvr>
                                        <p:cTn id="52" dur="500"/>
                                        <p:tgtEl>
                                          <p:spTgt spid="18"/>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ipe(left)">
                                      <p:cBhvr>
                                        <p:cTn id="56" dur="500"/>
                                        <p:tgtEl>
                                          <p:spTgt spid="1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1000"/>
                                        <p:tgtEl>
                                          <p:spTgt spid="17"/>
                                        </p:tgtEl>
                                      </p:cBhvr>
                                    </p:animEffect>
                                  </p:childTnLst>
                                </p:cTn>
                              </p:par>
                              <p:par>
                                <p:cTn id="60" presetID="22" presetClass="entr" presetSubtype="8" fill="hold" nodeType="withEffect">
                                  <p:stCondLst>
                                    <p:cond delay="500"/>
                                  </p:stCondLst>
                                  <p:childTnLst>
                                    <p:set>
                                      <p:cBhvr>
                                        <p:cTn id="61" dur="1" fill="hold">
                                          <p:stCondLst>
                                            <p:cond delay="0"/>
                                          </p:stCondLst>
                                        </p:cTn>
                                        <p:tgtEl>
                                          <p:spTgt spid="19"/>
                                        </p:tgtEl>
                                        <p:attrNameLst>
                                          <p:attrName>style.visibility</p:attrName>
                                        </p:attrNameLst>
                                      </p:cBhvr>
                                      <p:to>
                                        <p:strVal val="visible"/>
                                      </p:to>
                                    </p:set>
                                    <p:animEffect transition="in" filter="wipe(left)">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wipe(left)">
                                      <p:cBhvr>
                                        <p:cTn id="67" dur="500"/>
                                        <p:tgtEl>
                                          <p:spTgt spid="22"/>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wipe(left)">
                                      <p:cBhvr>
                                        <p:cTn id="71" dur="500"/>
                                        <p:tgtEl>
                                          <p:spTgt spid="20"/>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fade">
                                      <p:cBhvr>
                                        <p:cTn id="74" dur="1000"/>
                                        <p:tgtEl>
                                          <p:spTgt spid="21"/>
                                        </p:tgtEl>
                                      </p:cBhvr>
                                    </p:animEffect>
                                  </p:childTnLst>
                                </p:cTn>
                              </p:par>
                              <p:par>
                                <p:cTn id="75" presetID="22" presetClass="entr" presetSubtype="8" fill="hold" nodeType="withEffect">
                                  <p:stCondLst>
                                    <p:cond delay="500"/>
                                  </p:stCondLst>
                                  <p:childTnLst>
                                    <p:set>
                                      <p:cBhvr>
                                        <p:cTn id="76" dur="1" fill="hold">
                                          <p:stCondLst>
                                            <p:cond delay="0"/>
                                          </p:stCondLst>
                                        </p:cTn>
                                        <p:tgtEl>
                                          <p:spTgt spid="23"/>
                                        </p:tgtEl>
                                        <p:attrNameLst>
                                          <p:attrName>style.visibility</p:attrName>
                                        </p:attrNameLst>
                                      </p:cBhvr>
                                      <p:to>
                                        <p:strVal val="visible"/>
                                      </p:to>
                                    </p:set>
                                    <p:animEffect transition="in" filter="wipe(left)">
                                      <p:cBhvr>
                                        <p:cTn id="7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2" grpId="0" animBg="1"/>
      <p:bldP spid="13" grpId="0" animBg="1"/>
      <p:bldP spid="16" grpId="0" animBg="1"/>
      <p:bldP spid="17" grpId="0" animBg="1"/>
      <p:bldP spid="20" grpId="0" animBg="1"/>
      <p:bldP spid="2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Enterprise Investment Scheme</a:t>
            </a:r>
            <a:endParaRPr lang="en-US" dirty="0"/>
          </a:p>
        </p:txBody>
      </p:sp>
      <p:sp>
        <p:nvSpPr>
          <p:cNvPr id="7" name="Hexagon 6"/>
          <p:cNvSpPr/>
          <p:nvPr/>
        </p:nvSpPr>
        <p:spPr>
          <a:xfrm>
            <a:off x="1874870" y="1470466"/>
            <a:ext cx="5465698" cy="690130"/>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Hexagon 7"/>
          <p:cNvSpPr/>
          <p:nvPr/>
        </p:nvSpPr>
        <p:spPr>
          <a:xfrm>
            <a:off x="1900206" y="1468985"/>
            <a:ext cx="5415026" cy="698485"/>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latin typeface="Trebuchet MS"/>
                <a:cs typeface="Trebuchet MS"/>
              </a:rPr>
              <a:t>Rate of relief 30% </a:t>
            </a:r>
          </a:p>
        </p:txBody>
      </p:sp>
      <p:cxnSp>
        <p:nvCxnSpPr>
          <p:cNvPr id="9" name="Straight Connector 8"/>
          <p:cNvCxnSpPr/>
          <p:nvPr/>
        </p:nvCxnSpPr>
        <p:spPr>
          <a:xfrm rot="10800000">
            <a:off x="0" y="1835696"/>
            <a:ext cx="2214546" cy="1588"/>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0800000">
            <a:off x="7000892" y="1818762"/>
            <a:ext cx="2143108" cy="1588"/>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sp>
        <p:nvSpPr>
          <p:cNvPr id="23" name="Hexagon 22"/>
          <p:cNvSpPr/>
          <p:nvPr/>
        </p:nvSpPr>
        <p:spPr>
          <a:xfrm>
            <a:off x="1874870" y="2461076"/>
            <a:ext cx="5465698" cy="611698"/>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Hexagon 23"/>
          <p:cNvSpPr/>
          <p:nvPr/>
        </p:nvSpPr>
        <p:spPr>
          <a:xfrm>
            <a:off x="1900206" y="2459595"/>
            <a:ext cx="5415026" cy="619104"/>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latin typeface="Trebuchet MS"/>
                <a:cs typeface="Trebuchet MS"/>
              </a:rPr>
              <a:t>Individual maximum £1M</a:t>
            </a:r>
          </a:p>
        </p:txBody>
      </p:sp>
      <p:cxnSp>
        <p:nvCxnSpPr>
          <p:cNvPr id="25" name="Straight Connector 24"/>
          <p:cNvCxnSpPr/>
          <p:nvPr/>
        </p:nvCxnSpPr>
        <p:spPr>
          <a:xfrm rot="10800000">
            <a:off x="0" y="2782914"/>
            <a:ext cx="2214546" cy="1588"/>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0800000">
            <a:off x="7000892" y="2765981"/>
            <a:ext cx="2143108" cy="1588"/>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sp>
        <p:nvSpPr>
          <p:cNvPr id="32" name="Hexagon 31"/>
          <p:cNvSpPr/>
          <p:nvPr/>
        </p:nvSpPr>
        <p:spPr>
          <a:xfrm>
            <a:off x="1874870" y="3386019"/>
            <a:ext cx="5465698" cy="585642"/>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Hexagon 32"/>
          <p:cNvSpPr/>
          <p:nvPr/>
        </p:nvSpPr>
        <p:spPr>
          <a:xfrm>
            <a:off x="1900206" y="3386614"/>
            <a:ext cx="5415026" cy="592732"/>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latin typeface="Trebuchet MS"/>
                <a:cs typeface="Trebuchet MS"/>
              </a:rPr>
              <a:t>&lt; 250 employees</a:t>
            </a:r>
          </a:p>
        </p:txBody>
      </p:sp>
      <p:cxnSp>
        <p:nvCxnSpPr>
          <p:cNvPr id="34" name="Straight Connector 33"/>
          <p:cNvCxnSpPr/>
          <p:nvPr/>
        </p:nvCxnSpPr>
        <p:spPr>
          <a:xfrm rot="10800000">
            <a:off x="0" y="3681391"/>
            <a:ext cx="2214546" cy="1588"/>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a:off x="7000892" y="3681391"/>
            <a:ext cx="2143108" cy="1588"/>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sp>
        <p:nvSpPr>
          <p:cNvPr id="36" name="Hexagon 35"/>
          <p:cNvSpPr/>
          <p:nvPr/>
        </p:nvSpPr>
        <p:spPr>
          <a:xfrm>
            <a:off x="1925670" y="4292750"/>
            <a:ext cx="5465698" cy="821122"/>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Hexagon 36"/>
          <p:cNvSpPr/>
          <p:nvPr/>
        </p:nvSpPr>
        <p:spPr>
          <a:xfrm>
            <a:off x="1951006" y="4284096"/>
            <a:ext cx="5415026" cy="846710"/>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latin typeface="Trebuchet MS"/>
                <a:cs typeface="Trebuchet MS"/>
              </a:rPr>
              <a:t>Gross assets before investment £15M</a:t>
            </a:r>
          </a:p>
        </p:txBody>
      </p:sp>
      <p:cxnSp>
        <p:nvCxnSpPr>
          <p:cNvPr id="38" name="Straight Connector 37"/>
          <p:cNvCxnSpPr/>
          <p:nvPr/>
        </p:nvCxnSpPr>
        <p:spPr>
          <a:xfrm rot="10800000">
            <a:off x="50800" y="4705862"/>
            <a:ext cx="2214546" cy="1588"/>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a:off x="7051692" y="4705862"/>
            <a:ext cx="2143108" cy="1588"/>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sp>
        <p:nvSpPr>
          <p:cNvPr id="40" name="Hexagon 39"/>
          <p:cNvSpPr/>
          <p:nvPr/>
        </p:nvSpPr>
        <p:spPr>
          <a:xfrm>
            <a:off x="1413424" y="5361934"/>
            <a:ext cx="6388590" cy="1104230"/>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Hexagon 40"/>
          <p:cNvSpPr/>
          <p:nvPr/>
        </p:nvSpPr>
        <p:spPr>
          <a:xfrm>
            <a:off x="1443038" y="5359389"/>
            <a:ext cx="6329362" cy="1117600"/>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latin typeface="Trebuchet MS"/>
                <a:cs typeface="Trebuchet MS"/>
              </a:rPr>
              <a:t>Maximum investment in 12 months</a:t>
            </a:r>
          </a:p>
          <a:p>
            <a:r>
              <a:rPr lang="en-GB" sz="2400" dirty="0" smtClean="0">
                <a:latin typeface="Trebuchet MS"/>
                <a:cs typeface="Trebuchet MS"/>
              </a:rPr>
              <a:t>£5m</a:t>
            </a:r>
          </a:p>
        </p:txBody>
      </p:sp>
      <p:cxnSp>
        <p:nvCxnSpPr>
          <p:cNvPr id="42" name="Straight Connector 41"/>
          <p:cNvCxnSpPr/>
          <p:nvPr/>
        </p:nvCxnSpPr>
        <p:spPr>
          <a:xfrm rot="10800000">
            <a:off x="0" y="5916600"/>
            <a:ext cx="2214546" cy="1588"/>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a:off x="7000892" y="5916600"/>
            <a:ext cx="2143108" cy="1588"/>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childTnLst>
                                </p:cTn>
                              </p:par>
                              <p:par>
                                <p:cTn id="15" presetID="22" presetClass="entr" presetSubtype="8" fill="hold" nodeType="withEffect">
                                  <p:stCondLst>
                                    <p:cond delay="50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childTnLst>
                                </p:cTn>
                              </p:par>
                              <p:par>
                                <p:cTn id="29" presetID="22" presetClass="entr" presetSubtype="8" fill="hold" nodeType="withEffect">
                                  <p:stCondLst>
                                    <p:cond delay="500"/>
                                  </p:stCondLst>
                                  <p:childTnLst>
                                    <p:set>
                                      <p:cBhvr>
                                        <p:cTn id="30" dur="1" fill="hold">
                                          <p:stCondLst>
                                            <p:cond delay="0"/>
                                          </p:stCondLst>
                                        </p:cTn>
                                        <p:tgtEl>
                                          <p:spTgt spid="26"/>
                                        </p:tgtEl>
                                        <p:attrNameLst>
                                          <p:attrName>style.visibility</p:attrName>
                                        </p:attrNameLst>
                                      </p:cBhvr>
                                      <p:to>
                                        <p:strVal val="visible"/>
                                      </p:to>
                                    </p:set>
                                    <p:animEffect transition="in" filter="wipe(left)">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ipe(left)">
                                      <p:cBhvr>
                                        <p:cTn id="36" dur="500"/>
                                        <p:tgtEl>
                                          <p:spTgt spid="34"/>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wipe(left)">
                                      <p:cBhvr>
                                        <p:cTn id="40" dur="500"/>
                                        <p:tgtEl>
                                          <p:spTgt spid="3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1000"/>
                                        <p:tgtEl>
                                          <p:spTgt spid="33"/>
                                        </p:tgtEl>
                                      </p:cBhvr>
                                    </p:animEffect>
                                  </p:childTnLst>
                                </p:cTn>
                              </p:par>
                              <p:par>
                                <p:cTn id="44" presetID="22" presetClass="entr" presetSubtype="8" fill="hold" nodeType="withEffect">
                                  <p:stCondLst>
                                    <p:cond delay="500"/>
                                  </p:stCondLst>
                                  <p:childTnLst>
                                    <p:set>
                                      <p:cBhvr>
                                        <p:cTn id="45" dur="1" fill="hold">
                                          <p:stCondLst>
                                            <p:cond delay="0"/>
                                          </p:stCondLst>
                                        </p:cTn>
                                        <p:tgtEl>
                                          <p:spTgt spid="35"/>
                                        </p:tgtEl>
                                        <p:attrNameLst>
                                          <p:attrName>style.visibility</p:attrName>
                                        </p:attrNameLst>
                                      </p:cBhvr>
                                      <p:to>
                                        <p:strVal val="visible"/>
                                      </p:to>
                                    </p:set>
                                    <p:animEffect transition="in" filter="wipe(left)">
                                      <p:cBhvr>
                                        <p:cTn id="46" dur="500"/>
                                        <p:tgtEl>
                                          <p:spTgt spid="3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wipe(left)">
                                      <p:cBhvr>
                                        <p:cTn id="51" dur="500"/>
                                        <p:tgtEl>
                                          <p:spTgt spid="38"/>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wipe(left)">
                                      <p:cBhvr>
                                        <p:cTn id="55" dur="500"/>
                                        <p:tgtEl>
                                          <p:spTgt spid="3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fade">
                                      <p:cBhvr>
                                        <p:cTn id="58" dur="1000"/>
                                        <p:tgtEl>
                                          <p:spTgt spid="37"/>
                                        </p:tgtEl>
                                      </p:cBhvr>
                                    </p:animEffect>
                                  </p:childTnLst>
                                </p:cTn>
                              </p:par>
                              <p:par>
                                <p:cTn id="59" presetID="22" presetClass="entr" presetSubtype="8" fill="hold" nodeType="withEffect">
                                  <p:stCondLst>
                                    <p:cond delay="500"/>
                                  </p:stCondLst>
                                  <p:childTnLst>
                                    <p:set>
                                      <p:cBhvr>
                                        <p:cTn id="60" dur="1" fill="hold">
                                          <p:stCondLst>
                                            <p:cond delay="0"/>
                                          </p:stCondLst>
                                        </p:cTn>
                                        <p:tgtEl>
                                          <p:spTgt spid="39"/>
                                        </p:tgtEl>
                                        <p:attrNameLst>
                                          <p:attrName>style.visibility</p:attrName>
                                        </p:attrNameLst>
                                      </p:cBhvr>
                                      <p:to>
                                        <p:strVal val="visible"/>
                                      </p:to>
                                    </p:set>
                                    <p:animEffect transition="in" filter="wipe(left)">
                                      <p:cBhvr>
                                        <p:cTn id="61" dur="500"/>
                                        <p:tgtEl>
                                          <p:spTgt spid="39"/>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wipe(left)">
                                      <p:cBhvr>
                                        <p:cTn id="66" dur="500"/>
                                        <p:tgtEl>
                                          <p:spTgt spid="42"/>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wipe(left)">
                                      <p:cBhvr>
                                        <p:cTn id="70" dur="500"/>
                                        <p:tgtEl>
                                          <p:spTgt spid="40"/>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41"/>
                                        </p:tgtEl>
                                        <p:attrNameLst>
                                          <p:attrName>style.visibility</p:attrName>
                                        </p:attrNameLst>
                                      </p:cBhvr>
                                      <p:to>
                                        <p:strVal val="visible"/>
                                      </p:to>
                                    </p:set>
                                    <p:animEffect transition="in" filter="fade">
                                      <p:cBhvr>
                                        <p:cTn id="73" dur="1000"/>
                                        <p:tgtEl>
                                          <p:spTgt spid="41"/>
                                        </p:tgtEl>
                                      </p:cBhvr>
                                    </p:animEffect>
                                  </p:childTnLst>
                                </p:cTn>
                              </p:par>
                              <p:par>
                                <p:cTn id="74" presetID="22" presetClass="entr" presetSubtype="8" fill="hold" nodeType="withEffect">
                                  <p:stCondLst>
                                    <p:cond delay="500"/>
                                  </p:stCondLst>
                                  <p:childTnLst>
                                    <p:set>
                                      <p:cBhvr>
                                        <p:cTn id="75" dur="1" fill="hold">
                                          <p:stCondLst>
                                            <p:cond delay="0"/>
                                          </p:stCondLst>
                                        </p:cTn>
                                        <p:tgtEl>
                                          <p:spTgt spid="43"/>
                                        </p:tgtEl>
                                        <p:attrNameLst>
                                          <p:attrName>style.visibility</p:attrName>
                                        </p:attrNameLst>
                                      </p:cBhvr>
                                      <p:to>
                                        <p:strVal val="visible"/>
                                      </p:to>
                                    </p:set>
                                    <p:animEffect transition="in" filter="wipe(left)">
                                      <p:cBhvr>
                                        <p:cTn id="7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3" grpId="0" animBg="1"/>
      <p:bldP spid="24" grpId="0" animBg="1"/>
      <p:bldP spid="32" grpId="0" animBg="1"/>
      <p:bldP spid="33" grpId="0" animBg="1"/>
      <p:bldP spid="36" grpId="0" animBg="1"/>
      <p:bldP spid="37" grpId="0" animBg="1"/>
      <p:bldP spid="40" grpId="0" animBg="1"/>
      <p:bldP spid="4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sz="3600" dirty="0" smtClean="0"/>
              <a:t>SEIS / EIS Comparison</a:t>
            </a:r>
            <a:endParaRPr lang="en-GB" sz="3600" dirty="0" smtClean="0"/>
          </a:p>
        </p:txBody>
      </p:sp>
      <p:sp>
        <p:nvSpPr>
          <p:cNvPr id="5" name="TextBox 4"/>
          <p:cNvSpPr txBox="1"/>
          <p:nvPr/>
        </p:nvSpPr>
        <p:spPr>
          <a:xfrm>
            <a:off x="3309722" y="1224008"/>
            <a:ext cx="3124200" cy="477054"/>
          </a:xfrm>
          <a:prstGeom prst="rect">
            <a:avLst/>
          </a:prstGeom>
          <a:noFill/>
        </p:spPr>
        <p:txBody>
          <a:bodyPr wrap="square" rtlCol="0">
            <a:spAutoFit/>
          </a:bodyPr>
          <a:lstStyle/>
          <a:p>
            <a:r>
              <a:rPr lang="en-GB" sz="2500" dirty="0" smtClean="0">
                <a:solidFill>
                  <a:srgbClr val="008080"/>
                </a:solidFill>
              </a:rPr>
              <a:t>SEIS</a:t>
            </a:r>
            <a:endParaRPr lang="en-GB" sz="2500" dirty="0">
              <a:solidFill>
                <a:srgbClr val="008080"/>
              </a:solidFill>
            </a:endParaRPr>
          </a:p>
        </p:txBody>
      </p:sp>
      <p:sp>
        <p:nvSpPr>
          <p:cNvPr id="7" name="Rounded Rectangle 6"/>
          <p:cNvSpPr/>
          <p:nvPr/>
        </p:nvSpPr>
        <p:spPr>
          <a:xfrm>
            <a:off x="196445" y="1767840"/>
            <a:ext cx="3374136" cy="502920"/>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400" dirty="0" smtClean="0"/>
              <a:t>Investor Limit</a:t>
            </a:r>
            <a:endParaRPr lang="en-GB" sz="2400" dirty="0"/>
          </a:p>
        </p:txBody>
      </p:sp>
      <p:sp>
        <p:nvSpPr>
          <p:cNvPr id="13" name="Rounded Rectangle 12"/>
          <p:cNvSpPr/>
          <p:nvPr/>
        </p:nvSpPr>
        <p:spPr>
          <a:xfrm>
            <a:off x="3896828" y="1769267"/>
            <a:ext cx="2432304"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£100k pa</a:t>
            </a:r>
            <a:endParaRPr lang="en-GB" sz="3500" b="1" dirty="0">
              <a:ln>
                <a:solidFill>
                  <a:srgbClr val="000000"/>
                </a:solidFill>
              </a:ln>
            </a:endParaRPr>
          </a:p>
        </p:txBody>
      </p:sp>
      <p:sp>
        <p:nvSpPr>
          <p:cNvPr id="19" name="Rounded Rectangle 18"/>
          <p:cNvSpPr/>
          <p:nvPr/>
        </p:nvSpPr>
        <p:spPr>
          <a:xfrm>
            <a:off x="6563523" y="1769267"/>
            <a:ext cx="2432304"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£1m pa</a:t>
            </a:r>
            <a:endParaRPr lang="en-GB" sz="3500" b="1" dirty="0">
              <a:ln>
                <a:solidFill>
                  <a:srgbClr val="000000"/>
                </a:solidFill>
              </a:ln>
            </a:endParaRPr>
          </a:p>
        </p:txBody>
      </p:sp>
      <p:sp>
        <p:nvSpPr>
          <p:cNvPr id="15" name="TextBox 14"/>
          <p:cNvSpPr txBox="1"/>
          <p:nvPr/>
        </p:nvSpPr>
        <p:spPr>
          <a:xfrm>
            <a:off x="6216650" y="1224008"/>
            <a:ext cx="3124200" cy="477054"/>
          </a:xfrm>
          <a:prstGeom prst="rect">
            <a:avLst/>
          </a:prstGeom>
          <a:noFill/>
        </p:spPr>
        <p:txBody>
          <a:bodyPr wrap="square" rtlCol="0">
            <a:spAutoFit/>
          </a:bodyPr>
          <a:lstStyle/>
          <a:p>
            <a:r>
              <a:rPr lang="en-GB" sz="2500" dirty="0" smtClean="0">
                <a:solidFill>
                  <a:srgbClr val="008080"/>
                </a:solidFill>
              </a:rPr>
              <a:t>EIS</a:t>
            </a:r>
            <a:endParaRPr lang="en-GB" sz="2500" dirty="0">
              <a:solidFill>
                <a:srgbClr val="008080"/>
              </a:solidFill>
            </a:endParaRPr>
          </a:p>
        </p:txBody>
      </p:sp>
      <p:sp>
        <p:nvSpPr>
          <p:cNvPr id="16" name="Rounded Rectangle 15"/>
          <p:cNvSpPr/>
          <p:nvPr/>
        </p:nvSpPr>
        <p:spPr>
          <a:xfrm>
            <a:off x="199954" y="2453622"/>
            <a:ext cx="3367118" cy="500066"/>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400" dirty="0" smtClean="0"/>
              <a:t>Company Limit</a:t>
            </a:r>
            <a:endParaRPr lang="en-GB" sz="2400" dirty="0"/>
          </a:p>
        </p:txBody>
      </p:sp>
      <p:sp>
        <p:nvSpPr>
          <p:cNvPr id="17" name="Rounded Rectangle 16"/>
          <p:cNvSpPr/>
          <p:nvPr/>
        </p:nvSpPr>
        <p:spPr>
          <a:xfrm>
            <a:off x="3896828" y="2442794"/>
            <a:ext cx="2432304"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£150k Total</a:t>
            </a:r>
            <a:endParaRPr lang="en-GB" sz="3500" b="1" dirty="0">
              <a:ln>
                <a:solidFill>
                  <a:srgbClr val="000000"/>
                </a:solidFill>
              </a:ln>
            </a:endParaRPr>
          </a:p>
        </p:txBody>
      </p:sp>
      <p:sp>
        <p:nvSpPr>
          <p:cNvPr id="18" name="Rounded Rectangle 17"/>
          <p:cNvSpPr/>
          <p:nvPr/>
        </p:nvSpPr>
        <p:spPr>
          <a:xfrm>
            <a:off x="6563523" y="2438900"/>
            <a:ext cx="2432304"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£5m pa</a:t>
            </a:r>
            <a:endParaRPr lang="en-GB" sz="3500" b="1" dirty="0">
              <a:ln>
                <a:solidFill>
                  <a:srgbClr val="000000"/>
                </a:solidFill>
              </a:ln>
            </a:endParaRPr>
          </a:p>
        </p:txBody>
      </p:sp>
      <p:sp>
        <p:nvSpPr>
          <p:cNvPr id="21" name="Rounded Rectangle 20"/>
          <p:cNvSpPr/>
          <p:nvPr/>
        </p:nvSpPr>
        <p:spPr>
          <a:xfrm>
            <a:off x="199954" y="3119850"/>
            <a:ext cx="3367118" cy="500066"/>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400" dirty="0" smtClean="0"/>
              <a:t>Qualifying Company</a:t>
            </a:r>
            <a:endParaRPr lang="en-GB" sz="2400" dirty="0"/>
          </a:p>
        </p:txBody>
      </p:sp>
      <p:sp>
        <p:nvSpPr>
          <p:cNvPr id="24" name="Rounded Rectangle 23"/>
          <p:cNvSpPr/>
          <p:nvPr/>
        </p:nvSpPr>
        <p:spPr>
          <a:xfrm>
            <a:off x="3896449" y="3116321"/>
            <a:ext cx="2433063" cy="1066800"/>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2700" b="1" dirty="0" smtClean="0">
                <a:ln>
                  <a:solidFill>
                    <a:srgbClr val="000000"/>
                  </a:solidFill>
                </a:ln>
              </a:rPr>
              <a:t>New Company Assets &lt;£200k</a:t>
            </a:r>
          </a:p>
        </p:txBody>
      </p:sp>
      <p:sp>
        <p:nvSpPr>
          <p:cNvPr id="25" name="Rounded Rectangle 24"/>
          <p:cNvSpPr/>
          <p:nvPr/>
        </p:nvSpPr>
        <p:spPr>
          <a:xfrm>
            <a:off x="6563523" y="3108533"/>
            <a:ext cx="2432304" cy="1062680"/>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Assets &lt;£15m</a:t>
            </a:r>
            <a:endParaRPr lang="en-GB" sz="3500" b="1" dirty="0">
              <a:ln>
                <a:solidFill>
                  <a:srgbClr val="000000"/>
                </a:solidFill>
              </a:ln>
            </a:endParaRPr>
          </a:p>
        </p:txBody>
      </p:sp>
      <p:sp>
        <p:nvSpPr>
          <p:cNvPr id="30" name="Rounded Rectangle 29"/>
          <p:cNvSpPr/>
          <p:nvPr/>
        </p:nvSpPr>
        <p:spPr>
          <a:xfrm>
            <a:off x="199954" y="5030109"/>
            <a:ext cx="3367118" cy="500066"/>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400" dirty="0" smtClean="0"/>
              <a:t>Trading</a:t>
            </a:r>
            <a:endParaRPr lang="en-GB" sz="2400" dirty="0"/>
          </a:p>
        </p:txBody>
      </p:sp>
      <p:sp>
        <p:nvSpPr>
          <p:cNvPr id="31" name="Rounded Rectangle 30"/>
          <p:cNvSpPr/>
          <p:nvPr/>
        </p:nvSpPr>
        <p:spPr>
          <a:xfrm>
            <a:off x="3896828" y="5030109"/>
            <a:ext cx="2432304"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Spend 75%</a:t>
            </a:r>
            <a:endParaRPr lang="en-GB" sz="3500" b="1" dirty="0">
              <a:ln>
                <a:solidFill>
                  <a:srgbClr val="000000"/>
                </a:solidFill>
              </a:ln>
            </a:endParaRPr>
          </a:p>
        </p:txBody>
      </p:sp>
      <p:sp>
        <p:nvSpPr>
          <p:cNvPr id="32" name="Rounded Rectangle 31"/>
          <p:cNvSpPr/>
          <p:nvPr/>
        </p:nvSpPr>
        <p:spPr>
          <a:xfrm>
            <a:off x="6559299" y="5010411"/>
            <a:ext cx="2432304"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4 Months</a:t>
            </a:r>
            <a:endParaRPr lang="en-GB" sz="3500" b="1" dirty="0">
              <a:ln>
                <a:solidFill>
                  <a:srgbClr val="000000"/>
                </a:solidFill>
              </a:ln>
            </a:endParaRPr>
          </a:p>
        </p:txBody>
      </p:sp>
      <p:sp>
        <p:nvSpPr>
          <p:cNvPr id="22" name="Rounded Rectangle 21"/>
          <p:cNvSpPr/>
          <p:nvPr/>
        </p:nvSpPr>
        <p:spPr>
          <a:xfrm>
            <a:off x="3896828" y="4356582"/>
            <a:ext cx="2432304"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2500" b="1" dirty="0" smtClean="0">
                <a:ln>
                  <a:solidFill>
                    <a:srgbClr val="000000"/>
                  </a:solidFill>
                </a:ln>
              </a:rPr>
              <a:t>&lt;25 Employees</a:t>
            </a:r>
            <a:endParaRPr lang="en-GB" sz="2500" b="1" dirty="0">
              <a:ln>
                <a:solidFill>
                  <a:srgbClr val="000000"/>
                </a:solidFill>
              </a:ln>
            </a:endParaRPr>
          </a:p>
        </p:txBody>
      </p:sp>
      <p:sp>
        <p:nvSpPr>
          <p:cNvPr id="23" name="Rounded Rectangle 22"/>
          <p:cNvSpPr/>
          <p:nvPr/>
        </p:nvSpPr>
        <p:spPr>
          <a:xfrm>
            <a:off x="6563523" y="4340780"/>
            <a:ext cx="2432304"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2500" b="1" dirty="0" smtClean="0">
                <a:ln>
                  <a:solidFill>
                    <a:srgbClr val="000000"/>
                  </a:solidFill>
                </a:ln>
              </a:rPr>
              <a:t>&lt;250 Employees</a:t>
            </a:r>
            <a:endParaRPr lang="en-GB" sz="2500" b="1" dirty="0">
              <a:ln>
                <a:solidFill>
                  <a:srgbClr val="000000"/>
                </a:solidFill>
              </a:ln>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childTnLst>
                          </p:cTn>
                        </p:par>
                        <p:par>
                          <p:cTn id="39" fill="hold">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par>
                          <p:cTn id="43" fill="hold">
                            <p:stCondLst>
                              <p:cond delay="4500"/>
                            </p:stCondLst>
                            <p:childTnLst>
                              <p:par>
                                <p:cTn id="44" presetID="10" presetClass="entr" presetSubtype="0" fill="hold" grpId="0" nodeType="after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cTn>
                              </p:par>
                            </p:childTnLst>
                          </p:cTn>
                        </p:par>
                        <p:par>
                          <p:cTn id="47" fill="hold">
                            <p:stCondLst>
                              <p:cond delay="5000"/>
                            </p:stCondLst>
                            <p:childTnLst>
                              <p:par>
                                <p:cTn id="48" presetID="10" presetClass="entr" presetSubtype="0" fill="hold" grpId="0" nodeType="after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childTnLst>
                          </p:cTn>
                        </p:par>
                        <p:par>
                          <p:cTn id="51" fill="hold">
                            <p:stCondLst>
                              <p:cond delay="5500"/>
                            </p:stCondLst>
                            <p:childTnLst>
                              <p:par>
                                <p:cTn id="52" presetID="10" presetClass="entr" presetSubtype="0" fill="hold" grpId="0" nodeType="after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childTnLst>
                          </p:cTn>
                        </p:par>
                        <p:par>
                          <p:cTn id="55" fill="hold">
                            <p:stCondLst>
                              <p:cond delay="6000"/>
                            </p:stCondLst>
                            <p:childTnLst>
                              <p:par>
                                <p:cTn id="56" presetID="10" presetClass="entr" presetSubtype="0" fill="hold" grpId="0" nodeType="after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fade">
                                      <p:cBhvr>
                                        <p:cTn id="58" dur="500"/>
                                        <p:tgtEl>
                                          <p:spTgt spid="30"/>
                                        </p:tgtEl>
                                      </p:cBhvr>
                                    </p:animEffect>
                                  </p:childTnLst>
                                </p:cTn>
                              </p:par>
                            </p:childTnLst>
                          </p:cTn>
                        </p:par>
                        <p:par>
                          <p:cTn id="59" fill="hold">
                            <p:stCondLst>
                              <p:cond delay="6500"/>
                            </p:stCondLst>
                            <p:childTnLst>
                              <p:par>
                                <p:cTn id="60" presetID="10" presetClass="entr" presetSubtype="0" fill="hold" grpId="0" nodeType="after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fade">
                                      <p:cBhvr>
                                        <p:cTn id="62" dur="500"/>
                                        <p:tgtEl>
                                          <p:spTgt spid="31"/>
                                        </p:tgtEl>
                                      </p:cBhvr>
                                    </p:animEffect>
                                  </p:childTnLst>
                                </p:cTn>
                              </p:par>
                            </p:childTnLst>
                          </p:cTn>
                        </p:par>
                        <p:par>
                          <p:cTn id="63" fill="hold">
                            <p:stCondLst>
                              <p:cond delay="7000"/>
                            </p:stCondLst>
                            <p:childTnLst>
                              <p:par>
                                <p:cTn id="64" presetID="10" presetClass="entr" presetSubtype="0" fill="hold" grpId="0" nodeType="after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fade">
                                      <p:cBhvr>
                                        <p:cTn id="6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3" grpId="0" animBg="1"/>
      <p:bldP spid="19" grpId="0" animBg="1"/>
      <p:bldP spid="15" grpId="0"/>
      <p:bldP spid="16" grpId="0" animBg="1"/>
      <p:bldP spid="17" grpId="0" animBg="1"/>
      <p:bldP spid="18" grpId="0" animBg="1"/>
      <p:bldP spid="21" grpId="0" animBg="1"/>
      <p:bldP spid="24" grpId="0" animBg="1"/>
      <p:bldP spid="25" grpId="0" animBg="1"/>
      <p:bldP spid="30" grpId="0" animBg="1"/>
      <p:bldP spid="31" grpId="0" animBg="1"/>
      <p:bldP spid="32" grpId="0" animBg="1"/>
      <p:bldP spid="22" grpId="0" animBg="1"/>
      <p:bldP spid="2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Enterprise Management </a:t>
            </a:r>
            <a:br>
              <a:rPr lang="en-US" dirty="0" smtClean="0"/>
            </a:br>
            <a:r>
              <a:rPr lang="en-US" dirty="0" smtClean="0"/>
              <a:t>Incentive Scheme</a:t>
            </a:r>
            <a:endParaRPr lang="en-US" dirty="0"/>
          </a:p>
        </p:txBody>
      </p:sp>
      <p:sp>
        <p:nvSpPr>
          <p:cNvPr id="3" name="Rounded Rectangle 2"/>
          <p:cNvSpPr/>
          <p:nvPr/>
        </p:nvSpPr>
        <p:spPr>
          <a:xfrm>
            <a:off x="1828801" y="1929680"/>
            <a:ext cx="5588000" cy="1236859"/>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t>Limit on Unexercised Options to increased from</a:t>
            </a:r>
          </a:p>
          <a:p>
            <a:r>
              <a:rPr lang="en-GB" sz="2400" dirty="0" smtClean="0"/>
              <a:t>£120k to £250k</a:t>
            </a:r>
            <a:endParaRPr lang="en-GB" sz="2400" dirty="0"/>
          </a:p>
        </p:txBody>
      </p:sp>
      <p:sp>
        <p:nvSpPr>
          <p:cNvPr id="4" name="Rounded Rectangle 3"/>
          <p:cNvSpPr/>
          <p:nvPr/>
        </p:nvSpPr>
        <p:spPr>
          <a:xfrm>
            <a:off x="1811867" y="3335147"/>
            <a:ext cx="3352801" cy="796593"/>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t>Entrepreneurs Relief</a:t>
            </a:r>
            <a:endParaRPr lang="en-GB" sz="2400" dirty="0"/>
          </a:p>
        </p:txBody>
      </p:sp>
      <p:sp>
        <p:nvSpPr>
          <p:cNvPr id="5" name="Rounded Rectangle 4"/>
          <p:cNvSpPr/>
          <p:nvPr/>
        </p:nvSpPr>
        <p:spPr>
          <a:xfrm>
            <a:off x="4097867" y="4351147"/>
            <a:ext cx="3403600" cy="864320"/>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t>5% Shareholding Requirement</a:t>
            </a:r>
            <a:endParaRPr lang="en-GB" sz="2400" dirty="0"/>
          </a:p>
        </p:txBody>
      </p:sp>
      <p:sp>
        <p:nvSpPr>
          <p:cNvPr id="6" name="Rounded Rectangle 5"/>
          <p:cNvSpPr/>
          <p:nvPr/>
        </p:nvSpPr>
        <p:spPr>
          <a:xfrm>
            <a:off x="4097867" y="5367147"/>
            <a:ext cx="3403600" cy="864320"/>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t>12 Month Holding Requirement</a:t>
            </a:r>
            <a:endParaRPr lang="en-GB" sz="2400" dirty="0"/>
          </a:p>
        </p:txBody>
      </p:sp>
      <p:grpSp>
        <p:nvGrpSpPr>
          <p:cNvPr id="9" name="Group 8"/>
          <p:cNvGrpSpPr/>
          <p:nvPr/>
        </p:nvGrpSpPr>
        <p:grpSpPr>
          <a:xfrm>
            <a:off x="931332" y="4162428"/>
            <a:ext cx="2827869" cy="2455348"/>
            <a:chOff x="-2556935" y="1884343"/>
            <a:chExt cx="2827869" cy="2455348"/>
          </a:xfrm>
        </p:grpSpPr>
        <p:pic>
          <p:nvPicPr>
            <p:cNvPr id="10" name="Picture 9" descr="blank calender.png"/>
            <p:cNvPicPr>
              <a:picLocks noChangeAspect="1"/>
            </p:cNvPicPr>
            <p:nvPr/>
          </p:nvPicPr>
          <p:blipFill>
            <a:blip r:embed="rId2"/>
            <a:stretch>
              <a:fillRect/>
            </a:stretch>
          </p:blipFill>
          <p:spPr>
            <a:xfrm>
              <a:off x="-2524772" y="1884343"/>
              <a:ext cx="2790631" cy="2438415"/>
            </a:xfrm>
            <a:prstGeom prst="rect">
              <a:avLst/>
            </a:prstGeom>
          </p:spPr>
        </p:pic>
        <p:grpSp>
          <p:nvGrpSpPr>
            <p:cNvPr id="11" name="Group 52"/>
            <p:cNvGrpSpPr/>
            <p:nvPr/>
          </p:nvGrpSpPr>
          <p:grpSpPr>
            <a:xfrm>
              <a:off x="-2556935" y="1884358"/>
              <a:ext cx="2827869" cy="2455333"/>
              <a:chOff x="169335" y="1352552"/>
              <a:chExt cx="3285069" cy="2872788"/>
            </a:xfrm>
          </p:grpSpPr>
          <p:pic>
            <p:nvPicPr>
              <p:cNvPr id="12" name="Picture 11" descr="calander page blank.png"/>
              <p:cNvPicPr>
                <a:picLocks noChangeAspect="1"/>
              </p:cNvPicPr>
              <p:nvPr/>
            </p:nvPicPr>
            <p:blipFill>
              <a:blip r:embed="rId3"/>
              <a:stretch>
                <a:fillRect/>
              </a:stretch>
            </p:blipFill>
            <p:spPr>
              <a:xfrm>
                <a:off x="169335" y="1352552"/>
                <a:ext cx="3285069" cy="2872788"/>
              </a:xfrm>
              <a:prstGeom prst="rect">
                <a:avLst/>
              </a:prstGeom>
            </p:spPr>
          </p:pic>
          <p:sp>
            <p:nvSpPr>
              <p:cNvPr id="13" name="TextBox 12"/>
              <p:cNvSpPr txBox="1"/>
              <p:nvPr/>
            </p:nvSpPr>
            <p:spPr>
              <a:xfrm rot="20791292">
                <a:off x="952147" y="2086254"/>
                <a:ext cx="1806285" cy="1080314"/>
              </a:xfrm>
              <a:prstGeom prst="rect">
                <a:avLst/>
              </a:prstGeom>
              <a:noFill/>
            </p:spPr>
            <p:txBody>
              <a:bodyPr wrap="square" rtlCol="0">
                <a:spAutoFit/>
              </a:bodyPr>
              <a:lstStyle/>
              <a:p>
                <a:r>
                  <a:rPr lang="en-US" sz="2700" dirty="0" smtClean="0"/>
                  <a:t>6 April</a:t>
                </a:r>
              </a:p>
              <a:p>
                <a:r>
                  <a:rPr lang="en-US" sz="2700" dirty="0" smtClean="0"/>
                  <a:t>2013</a:t>
                </a:r>
                <a:endParaRPr lang="en-US" sz="2700" dirty="0"/>
              </a:p>
            </p:txBody>
          </p:sp>
        </p:grpSp>
      </p:grpSp>
      <p:sp>
        <p:nvSpPr>
          <p:cNvPr id="14" name="TextBox 13"/>
          <p:cNvSpPr txBox="1"/>
          <p:nvPr/>
        </p:nvSpPr>
        <p:spPr>
          <a:xfrm rot="20927271">
            <a:off x="-111114" y="4453465"/>
            <a:ext cx="3928533" cy="307777"/>
          </a:xfrm>
          <a:prstGeom prst="rect">
            <a:avLst/>
          </a:prstGeom>
          <a:noFill/>
        </p:spPr>
        <p:txBody>
          <a:bodyPr wrap="square" rtlCol="0">
            <a:spAutoFit/>
          </a:bodyPr>
          <a:lstStyle/>
          <a:p>
            <a:r>
              <a:rPr lang="en-US" sz="1400" dirty="0" smtClean="0">
                <a:solidFill>
                  <a:schemeClr val="bg1"/>
                </a:solidFill>
              </a:rPr>
              <a:t>EMI Schemes</a:t>
            </a:r>
            <a:endParaRPr lang="en-US" sz="14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childTnLst>
                                </p:cTn>
                              </p:par>
                            </p:childTnLst>
                          </p:cTn>
                        </p:par>
                        <p:par>
                          <p:cTn id="21" fill="hold">
                            <p:stCondLst>
                              <p:cond delay="2500"/>
                            </p:stCondLst>
                            <p:childTnLst>
                              <p:par>
                                <p:cTn id="22" presetID="10"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rcRect t="72936"/>
          <a:stretch>
            <a:fillRect/>
          </a:stretch>
        </p:blipFill>
        <p:spPr>
          <a:xfrm>
            <a:off x="2427161" y="4274247"/>
            <a:ext cx="4337304" cy="62941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1066" y="602217"/>
            <a:ext cx="5654568" cy="3512583"/>
          </a:xfrm>
          <a:prstGeom prst="rect">
            <a:avLst/>
          </a:prstGeom>
          <a:effectLst>
            <a:reflection stA="40000" endPos="32000" dist="12700" dir="5400000" sy="-100000" algn="bl" rotWithShape="0"/>
          </a:effectLst>
        </p:spPr>
      </p:pic>
      <p:sp>
        <p:nvSpPr>
          <p:cNvPr id="3081" name="TextBox 10"/>
          <p:cNvSpPr txBox="1">
            <a:spLocks noChangeArrowheads="1"/>
          </p:cNvSpPr>
          <p:nvPr/>
        </p:nvSpPr>
        <p:spPr bwMode="auto">
          <a:xfrm>
            <a:off x="3011212" y="5173658"/>
            <a:ext cx="3143809" cy="1077218"/>
          </a:xfrm>
          <a:prstGeom prst="rect">
            <a:avLst/>
          </a:prstGeom>
          <a:noFill/>
          <a:ln w="9525">
            <a:noFill/>
            <a:miter lim="800000"/>
            <a:headEnd/>
            <a:tailEnd/>
          </a:ln>
        </p:spPr>
        <p:txBody>
          <a:bodyPr wrap="none">
            <a:prstTxWarp prst="textNoShape">
              <a:avLst/>
            </a:prstTxWarp>
            <a:spAutoFit/>
          </a:bodyPr>
          <a:lstStyle/>
          <a:p>
            <a:pPr algn="ctr"/>
            <a:r>
              <a:rPr lang="en-GB" sz="3200" b="1" dirty="0" smtClean="0"/>
              <a:t>Budget Report </a:t>
            </a:r>
          </a:p>
          <a:p>
            <a:pPr algn="ctr"/>
            <a:r>
              <a:rPr lang="en-GB" b="1" dirty="0" smtClean="0"/>
              <a:t>March 2013</a:t>
            </a:r>
            <a:endParaRPr lang="en-GB" sz="3200" dirty="0"/>
          </a:p>
        </p:txBody>
      </p:sp>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ach_for_the_stars0001_5_30_08_pro.png"/>
          <p:cNvPicPr>
            <a:picLocks noChangeAspect="1"/>
          </p:cNvPicPr>
          <p:nvPr/>
        </p:nvPicPr>
        <p:blipFill>
          <a:blip r:embed="rId2"/>
          <a:stretch>
            <a:fillRect/>
          </a:stretch>
        </p:blipFill>
        <p:spPr>
          <a:xfrm>
            <a:off x="2364692" y="627591"/>
            <a:ext cx="4462242" cy="623041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rot="10800000" flipV="1">
            <a:off x="0" y="3619489"/>
            <a:ext cx="3653880" cy="4244"/>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0800000" flipV="1">
            <a:off x="0" y="2065864"/>
            <a:ext cx="3653880" cy="16935"/>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pic>
        <p:nvPicPr>
          <p:cNvPr id="3" name="Picture 2" descr="blank calender.png"/>
          <p:cNvPicPr>
            <a:picLocks noChangeAspect="1"/>
          </p:cNvPicPr>
          <p:nvPr/>
        </p:nvPicPr>
        <p:blipFill>
          <a:blip r:embed="rId2"/>
          <a:stretch>
            <a:fillRect/>
          </a:stretch>
        </p:blipFill>
        <p:spPr>
          <a:xfrm>
            <a:off x="0" y="1371600"/>
            <a:ext cx="3313854" cy="2895600"/>
          </a:xfrm>
          <a:prstGeom prst="rect">
            <a:avLst/>
          </a:prstGeom>
        </p:spPr>
      </p:pic>
      <p:grpSp>
        <p:nvGrpSpPr>
          <p:cNvPr id="7" name="Group 6"/>
          <p:cNvGrpSpPr/>
          <p:nvPr/>
        </p:nvGrpSpPr>
        <p:grpSpPr>
          <a:xfrm>
            <a:off x="67732" y="1369486"/>
            <a:ext cx="3285069" cy="2872788"/>
            <a:chOff x="169335" y="1352552"/>
            <a:chExt cx="3285069" cy="2872788"/>
          </a:xfrm>
        </p:grpSpPr>
        <p:pic>
          <p:nvPicPr>
            <p:cNvPr id="6" name="Picture 5" descr="calander page blank.png"/>
            <p:cNvPicPr>
              <a:picLocks noChangeAspect="1"/>
            </p:cNvPicPr>
            <p:nvPr/>
          </p:nvPicPr>
          <p:blipFill>
            <a:blip r:embed="rId3"/>
            <a:stretch>
              <a:fillRect/>
            </a:stretch>
          </p:blipFill>
          <p:spPr>
            <a:xfrm>
              <a:off x="169335" y="1352552"/>
              <a:ext cx="3285069" cy="2872788"/>
            </a:xfrm>
            <a:prstGeom prst="rect">
              <a:avLst/>
            </a:prstGeom>
          </p:spPr>
        </p:pic>
        <p:sp>
          <p:nvSpPr>
            <p:cNvPr id="5" name="TextBox 4"/>
            <p:cNvSpPr txBox="1"/>
            <p:nvPr/>
          </p:nvSpPr>
          <p:spPr>
            <a:xfrm rot="20791292">
              <a:off x="956735" y="1879601"/>
              <a:ext cx="1473200" cy="1569660"/>
            </a:xfrm>
            <a:prstGeom prst="rect">
              <a:avLst/>
            </a:prstGeom>
            <a:noFill/>
          </p:spPr>
          <p:txBody>
            <a:bodyPr wrap="square" rtlCol="0">
              <a:spAutoFit/>
            </a:bodyPr>
            <a:lstStyle/>
            <a:p>
              <a:r>
                <a:rPr lang="en-US" dirty="0" smtClean="0"/>
                <a:t>1</a:t>
              </a:r>
              <a:r>
                <a:rPr lang="en-US" baseline="30000" dirty="0" smtClean="0"/>
                <a:t>st</a:t>
              </a:r>
              <a:r>
                <a:rPr lang="en-US" dirty="0" smtClean="0"/>
                <a:t> Sept 2013</a:t>
              </a:r>
              <a:endParaRPr lang="en-US" dirty="0"/>
            </a:p>
          </p:txBody>
        </p:sp>
      </p:grpSp>
      <p:sp>
        <p:nvSpPr>
          <p:cNvPr id="2" name="Title 1"/>
          <p:cNvSpPr>
            <a:spLocks noGrp="1"/>
          </p:cNvSpPr>
          <p:nvPr>
            <p:ph type="title"/>
          </p:nvPr>
        </p:nvSpPr>
        <p:spPr/>
        <p:txBody>
          <a:bodyPr/>
          <a:lstStyle/>
          <a:p>
            <a:r>
              <a:rPr lang="en-US" dirty="0" smtClean="0"/>
              <a:t>Employee Shareholder Status</a:t>
            </a:r>
            <a:endParaRPr lang="en-US" dirty="0"/>
          </a:p>
        </p:txBody>
      </p:sp>
      <p:sp>
        <p:nvSpPr>
          <p:cNvPr id="8" name="Hexagon 7"/>
          <p:cNvSpPr/>
          <p:nvPr/>
        </p:nvSpPr>
        <p:spPr>
          <a:xfrm>
            <a:off x="3314204" y="1597447"/>
            <a:ext cx="5465698" cy="928558"/>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Hexagon 8"/>
          <p:cNvSpPr/>
          <p:nvPr/>
        </p:nvSpPr>
        <p:spPr>
          <a:xfrm>
            <a:off x="3339540" y="1595966"/>
            <a:ext cx="5415026" cy="939800"/>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latin typeface="Trebuchet MS"/>
                <a:cs typeface="Trebuchet MS"/>
              </a:rPr>
              <a:t>Reduction of Income Tax on Acquisition of Shares by £2000</a:t>
            </a:r>
          </a:p>
        </p:txBody>
      </p:sp>
      <p:cxnSp>
        <p:nvCxnSpPr>
          <p:cNvPr id="11" name="Straight Connector 10"/>
          <p:cNvCxnSpPr/>
          <p:nvPr/>
        </p:nvCxnSpPr>
        <p:spPr>
          <a:xfrm rot="10800000">
            <a:off x="8440226" y="2064277"/>
            <a:ext cx="2143108" cy="1588"/>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sp>
        <p:nvSpPr>
          <p:cNvPr id="12" name="Hexagon 11"/>
          <p:cNvSpPr/>
          <p:nvPr/>
        </p:nvSpPr>
        <p:spPr>
          <a:xfrm>
            <a:off x="3314204" y="3163771"/>
            <a:ext cx="5465698" cy="928558"/>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Hexagon 12"/>
          <p:cNvSpPr/>
          <p:nvPr/>
        </p:nvSpPr>
        <p:spPr>
          <a:xfrm>
            <a:off x="3339540" y="3162290"/>
            <a:ext cx="5415026" cy="939800"/>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latin typeface="Trebuchet MS"/>
                <a:cs typeface="Trebuchet MS"/>
              </a:rPr>
              <a:t>Deem Base Cost £2000</a:t>
            </a:r>
            <a:endParaRPr lang="en-GB" sz="2400" dirty="0">
              <a:latin typeface="Trebuchet MS"/>
              <a:cs typeface="Trebuchet MS"/>
            </a:endParaRPr>
          </a:p>
        </p:txBody>
      </p:sp>
      <p:cxnSp>
        <p:nvCxnSpPr>
          <p:cNvPr id="15" name="Straight Connector 14"/>
          <p:cNvCxnSpPr/>
          <p:nvPr/>
        </p:nvCxnSpPr>
        <p:spPr>
          <a:xfrm rot="10800000">
            <a:off x="8440226" y="3617901"/>
            <a:ext cx="2143108" cy="1588"/>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sp>
        <p:nvSpPr>
          <p:cNvPr id="16" name="Hexagon 15"/>
          <p:cNvSpPr/>
          <p:nvPr/>
        </p:nvSpPr>
        <p:spPr>
          <a:xfrm>
            <a:off x="3339604" y="4713162"/>
            <a:ext cx="5465698" cy="928558"/>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Hexagon 16"/>
          <p:cNvSpPr/>
          <p:nvPr/>
        </p:nvSpPr>
        <p:spPr>
          <a:xfrm>
            <a:off x="3364940" y="4711681"/>
            <a:ext cx="5415026" cy="939800"/>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latin typeface="Trebuchet MS"/>
                <a:cs typeface="Trebuchet MS"/>
              </a:rPr>
              <a:t>Exempt up up £50000 Capital Gains on Sale of Shares</a:t>
            </a:r>
            <a:endParaRPr lang="en-GB" sz="2400" dirty="0">
              <a:latin typeface="Trebuchet MS"/>
              <a:cs typeface="Trebuchet MS"/>
            </a:endParaRPr>
          </a:p>
        </p:txBody>
      </p:sp>
      <p:cxnSp>
        <p:nvCxnSpPr>
          <p:cNvPr id="18" name="Straight Connector 17"/>
          <p:cNvCxnSpPr/>
          <p:nvPr/>
        </p:nvCxnSpPr>
        <p:spPr>
          <a:xfrm rot="10800000" flipV="1">
            <a:off x="0" y="5168880"/>
            <a:ext cx="3679280" cy="12720"/>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0800000">
            <a:off x="8465626" y="5167292"/>
            <a:ext cx="2143108" cy="1588"/>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childTnLst>
                                </p:cTn>
                              </p:par>
                              <p:par>
                                <p:cTn id="23" presetID="22" presetClass="entr" presetSubtype="8" fill="hold" nodeType="withEffect">
                                  <p:stCondLst>
                                    <p:cond delay="50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childTnLst>
                                </p:cTn>
                              </p:par>
                              <p:par>
                                <p:cTn id="38" presetID="22" presetClass="entr" presetSubtype="8" fill="hold" nodeType="withEffect">
                                  <p:stCondLst>
                                    <p:cond delay="50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left)">
                                      <p:cBhvr>
                                        <p:cTn id="49" dur="500"/>
                                        <p:tgtEl>
                                          <p:spTgt spid="1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childTnLst>
                                </p:cTn>
                              </p:par>
                              <p:par>
                                <p:cTn id="53" presetID="22" presetClass="entr" presetSubtype="8" fill="hold" nodeType="withEffect">
                                  <p:stCondLst>
                                    <p:cond delay="500"/>
                                  </p:stCondLst>
                                  <p:childTnLst>
                                    <p:set>
                                      <p:cBhvr>
                                        <p:cTn id="54" dur="1" fill="hold">
                                          <p:stCondLst>
                                            <p:cond delay="0"/>
                                          </p:stCondLst>
                                        </p:cTn>
                                        <p:tgtEl>
                                          <p:spTgt spid="19"/>
                                        </p:tgtEl>
                                        <p:attrNameLst>
                                          <p:attrName>style.visibility</p:attrName>
                                        </p:attrNameLst>
                                      </p:cBhvr>
                                      <p:to>
                                        <p:strVal val="visible"/>
                                      </p:to>
                                    </p:set>
                                    <p:animEffect transition="in" filter="wipe(left)">
                                      <p:cBhvr>
                                        <p:cTn id="5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3" grpId="0" animBg="1"/>
      <p:bldP spid="16" grpId="0" animBg="1"/>
      <p:bldP spid="1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lank calender.png"/>
          <p:cNvPicPr>
            <a:picLocks noChangeAspect="1"/>
          </p:cNvPicPr>
          <p:nvPr/>
        </p:nvPicPr>
        <p:blipFill>
          <a:blip r:embed="rId2"/>
          <a:stretch>
            <a:fillRect/>
          </a:stretch>
        </p:blipFill>
        <p:spPr>
          <a:xfrm>
            <a:off x="2844805" y="1439332"/>
            <a:ext cx="3313854" cy="2895600"/>
          </a:xfrm>
          <a:prstGeom prst="rect">
            <a:avLst/>
          </a:prstGeom>
        </p:spPr>
      </p:pic>
      <p:grpSp>
        <p:nvGrpSpPr>
          <p:cNvPr id="4" name="Group 6"/>
          <p:cNvGrpSpPr/>
          <p:nvPr/>
        </p:nvGrpSpPr>
        <p:grpSpPr>
          <a:xfrm>
            <a:off x="2912537" y="1437218"/>
            <a:ext cx="3285069" cy="2872788"/>
            <a:chOff x="169335" y="1352552"/>
            <a:chExt cx="3285069" cy="2872788"/>
          </a:xfrm>
        </p:grpSpPr>
        <p:pic>
          <p:nvPicPr>
            <p:cNvPr id="6" name="Picture 5" descr="calander page blank.png"/>
            <p:cNvPicPr>
              <a:picLocks noChangeAspect="1"/>
            </p:cNvPicPr>
            <p:nvPr/>
          </p:nvPicPr>
          <p:blipFill>
            <a:blip r:embed="rId3"/>
            <a:stretch>
              <a:fillRect/>
            </a:stretch>
          </p:blipFill>
          <p:spPr>
            <a:xfrm>
              <a:off x="169335" y="1352552"/>
              <a:ext cx="3285069" cy="2872788"/>
            </a:xfrm>
            <a:prstGeom prst="rect">
              <a:avLst/>
            </a:prstGeom>
          </p:spPr>
        </p:pic>
        <p:sp>
          <p:nvSpPr>
            <p:cNvPr id="5" name="TextBox 4"/>
            <p:cNvSpPr txBox="1"/>
            <p:nvPr/>
          </p:nvSpPr>
          <p:spPr>
            <a:xfrm rot="20791292">
              <a:off x="956735" y="2125822"/>
              <a:ext cx="1473200" cy="1077218"/>
            </a:xfrm>
            <a:prstGeom prst="rect">
              <a:avLst/>
            </a:prstGeom>
            <a:noFill/>
          </p:spPr>
          <p:txBody>
            <a:bodyPr wrap="square" rtlCol="0">
              <a:spAutoFit/>
            </a:bodyPr>
            <a:lstStyle/>
            <a:p>
              <a:r>
                <a:rPr lang="en-US" dirty="0" smtClean="0"/>
                <a:t>April 2014</a:t>
              </a:r>
              <a:endParaRPr lang="en-US" dirty="0"/>
            </a:p>
          </p:txBody>
        </p:sp>
      </p:grpSp>
      <p:sp>
        <p:nvSpPr>
          <p:cNvPr id="2" name="Title 1"/>
          <p:cNvSpPr>
            <a:spLocks noGrp="1"/>
          </p:cNvSpPr>
          <p:nvPr>
            <p:ph type="title"/>
          </p:nvPr>
        </p:nvSpPr>
        <p:spPr/>
        <p:txBody>
          <a:bodyPr/>
          <a:lstStyle/>
          <a:p>
            <a:r>
              <a:rPr lang="en-US" sz="3700" dirty="0" smtClean="0"/>
              <a:t>Employment Allowance</a:t>
            </a:r>
            <a:endParaRPr lang="en-US" sz="3700" dirty="0"/>
          </a:p>
        </p:txBody>
      </p:sp>
      <p:sp>
        <p:nvSpPr>
          <p:cNvPr id="16" name="Hexagon 15"/>
          <p:cNvSpPr/>
          <p:nvPr/>
        </p:nvSpPr>
        <p:spPr>
          <a:xfrm>
            <a:off x="1781768" y="4713162"/>
            <a:ext cx="5465698" cy="928558"/>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Hexagon 16"/>
          <p:cNvSpPr/>
          <p:nvPr/>
        </p:nvSpPr>
        <p:spPr>
          <a:xfrm>
            <a:off x="1807104" y="4711681"/>
            <a:ext cx="5415026" cy="939800"/>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latin typeface="Trebuchet MS"/>
                <a:cs typeface="Trebuchet MS"/>
              </a:rPr>
              <a:t>£2000 Allowance against Employers Class 1 NIC</a:t>
            </a:r>
            <a:endParaRPr lang="en-GB" sz="2400" dirty="0">
              <a:latin typeface="Trebuchet MS"/>
              <a:cs typeface="Trebuchet MS"/>
            </a:endParaRPr>
          </a:p>
        </p:txBody>
      </p:sp>
      <p:cxnSp>
        <p:nvCxnSpPr>
          <p:cNvPr id="18" name="Straight Connector 17"/>
          <p:cNvCxnSpPr/>
          <p:nvPr/>
        </p:nvCxnSpPr>
        <p:spPr>
          <a:xfrm rot="10800000" flipV="1">
            <a:off x="0" y="5168880"/>
            <a:ext cx="2121444" cy="12720"/>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0800000">
            <a:off x="6907790" y="5167292"/>
            <a:ext cx="2143108" cy="1588"/>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childTnLst>
                                </p:cTn>
                              </p:par>
                              <p:par>
                                <p:cTn id="22" presetID="22" presetClass="entr" presetSubtype="8" fill="hold" nodeType="withEffect">
                                  <p:stCondLst>
                                    <p:cond delay="50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Inheritance tax</a:t>
            </a:r>
            <a:endParaRPr lang="en-US" dirty="0"/>
          </a:p>
        </p:txBody>
      </p:sp>
      <p:sp>
        <p:nvSpPr>
          <p:cNvPr id="7" name="Hexagon 6"/>
          <p:cNvSpPr/>
          <p:nvPr/>
        </p:nvSpPr>
        <p:spPr>
          <a:xfrm>
            <a:off x="1874870" y="2037699"/>
            <a:ext cx="5465698" cy="928558"/>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Hexagon 7"/>
          <p:cNvSpPr/>
          <p:nvPr/>
        </p:nvSpPr>
        <p:spPr>
          <a:xfrm>
            <a:off x="1900206" y="2036218"/>
            <a:ext cx="5415026" cy="939800"/>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latin typeface="Trebuchet MS"/>
                <a:cs typeface="Trebuchet MS"/>
              </a:rPr>
              <a:t> Nil rate band £325,000</a:t>
            </a:r>
          </a:p>
        </p:txBody>
      </p:sp>
      <p:cxnSp>
        <p:nvCxnSpPr>
          <p:cNvPr id="9" name="Straight Connector 8"/>
          <p:cNvCxnSpPr/>
          <p:nvPr/>
        </p:nvCxnSpPr>
        <p:spPr>
          <a:xfrm rot="10800000">
            <a:off x="0" y="2504529"/>
            <a:ext cx="2214546" cy="1588"/>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0800000">
            <a:off x="7000892" y="2504529"/>
            <a:ext cx="2143108" cy="1588"/>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sp>
        <p:nvSpPr>
          <p:cNvPr id="23" name="Hexagon 22"/>
          <p:cNvSpPr/>
          <p:nvPr/>
        </p:nvSpPr>
        <p:spPr>
          <a:xfrm>
            <a:off x="1874870" y="3129899"/>
            <a:ext cx="5465698" cy="928558"/>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Hexagon 23"/>
          <p:cNvSpPr/>
          <p:nvPr/>
        </p:nvSpPr>
        <p:spPr>
          <a:xfrm>
            <a:off x="1900206" y="3128418"/>
            <a:ext cx="5415026" cy="939800"/>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latin typeface="Trebuchet MS"/>
                <a:cs typeface="Trebuchet MS"/>
              </a:rPr>
              <a:t>Frozen until 5/4/18</a:t>
            </a:r>
            <a:endParaRPr lang="en-GB" sz="2400" dirty="0">
              <a:latin typeface="Trebuchet MS"/>
              <a:cs typeface="Trebuchet MS"/>
            </a:endParaRPr>
          </a:p>
        </p:txBody>
      </p:sp>
      <p:cxnSp>
        <p:nvCxnSpPr>
          <p:cNvPr id="25" name="Straight Connector 24"/>
          <p:cNvCxnSpPr/>
          <p:nvPr/>
        </p:nvCxnSpPr>
        <p:spPr>
          <a:xfrm rot="10800000">
            <a:off x="0" y="3584029"/>
            <a:ext cx="2214546" cy="1588"/>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0800000">
            <a:off x="7000892" y="3584029"/>
            <a:ext cx="2143108" cy="1588"/>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sp>
        <p:nvSpPr>
          <p:cNvPr id="15" name="Hexagon 14"/>
          <p:cNvSpPr/>
          <p:nvPr/>
        </p:nvSpPr>
        <p:spPr>
          <a:xfrm>
            <a:off x="1900270" y="4222099"/>
            <a:ext cx="5465698" cy="928558"/>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Hexagon 15"/>
          <p:cNvSpPr/>
          <p:nvPr/>
        </p:nvSpPr>
        <p:spPr>
          <a:xfrm>
            <a:off x="1925606" y="4220618"/>
            <a:ext cx="5415026" cy="939800"/>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latin typeface="Trebuchet MS"/>
                <a:cs typeface="Trebuchet MS"/>
              </a:rPr>
              <a:t>Tax Rate on Excess 40% (36%)</a:t>
            </a:r>
            <a:endParaRPr lang="en-GB" sz="2400" dirty="0">
              <a:latin typeface="Trebuchet MS"/>
              <a:cs typeface="Trebuchet MS"/>
            </a:endParaRPr>
          </a:p>
        </p:txBody>
      </p:sp>
      <p:cxnSp>
        <p:nvCxnSpPr>
          <p:cNvPr id="18" name="Straight Connector 17"/>
          <p:cNvCxnSpPr/>
          <p:nvPr/>
        </p:nvCxnSpPr>
        <p:spPr>
          <a:xfrm rot="10800000">
            <a:off x="25400" y="4676229"/>
            <a:ext cx="2214546" cy="1588"/>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0800000">
            <a:off x="7026292" y="4676229"/>
            <a:ext cx="2143108" cy="1588"/>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childTnLst>
                                </p:cTn>
                              </p:par>
                              <p:par>
                                <p:cTn id="15" presetID="22" presetClass="entr" presetSubtype="8" fill="hold" nodeType="withEffect">
                                  <p:stCondLst>
                                    <p:cond delay="50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left)">
                                      <p:cBhvr>
                                        <p:cTn id="26" dur="500"/>
                                        <p:tgtEl>
                                          <p:spTgt spid="2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1000"/>
                                        <p:tgtEl>
                                          <p:spTgt spid="24"/>
                                        </p:tgtEl>
                                      </p:cBhvr>
                                    </p:animEffect>
                                  </p:childTnLst>
                                </p:cTn>
                              </p:par>
                              <p:par>
                                <p:cTn id="30" presetID="22" presetClass="entr" presetSubtype="8" fill="hold" nodeType="withEffect">
                                  <p:stCondLst>
                                    <p:cond delay="50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500"/>
                                        <p:tgtEl>
                                          <p:spTgt spid="1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childTnLst>
                                </p:cTn>
                              </p:par>
                              <p:par>
                                <p:cTn id="45" presetID="22" presetClass="entr" presetSubtype="8" fill="hold" nodeType="withEffect">
                                  <p:stCondLst>
                                    <p:cond delay="500"/>
                                  </p:stCondLst>
                                  <p:childTnLst>
                                    <p:set>
                                      <p:cBhvr>
                                        <p:cTn id="46" dur="1" fill="hold">
                                          <p:stCondLst>
                                            <p:cond delay="0"/>
                                          </p:stCondLst>
                                        </p:cTn>
                                        <p:tgtEl>
                                          <p:spTgt spid="19"/>
                                        </p:tgtEl>
                                        <p:attrNameLst>
                                          <p:attrName>style.visibility</p:attrName>
                                        </p:attrNameLst>
                                      </p:cBhvr>
                                      <p:to>
                                        <p:strVal val="visible"/>
                                      </p:to>
                                    </p:set>
                                    <p:animEffect transition="in" filter="wipe(left)">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3" grpId="0" animBg="1"/>
      <p:bldP spid="24" grpId="0" animBg="1"/>
      <p:bldP spid="15" grpId="0" animBg="1"/>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Inheritance tax</a:t>
            </a:r>
            <a:endParaRPr lang="en-US" dirty="0"/>
          </a:p>
        </p:txBody>
      </p:sp>
      <p:sp>
        <p:nvSpPr>
          <p:cNvPr id="7" name="Hexagon 6"/>
          <p:cNvSpPr/>
          <p:nvPr/>
        </p:nvSpPr>
        <p:spPr>
          <a:xfrm>
            <a:off x="1874870" y="4459151"/>
            <a:ext cx="5465698" cy="928558"/>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Hexagon 7"/>
          <p:cNvSpPr/>
          <p:nvPr/>
        </p:nvSpPr>
        <p:spPr>
          <a:xfrm>
            <a:off x="1900206" y="4457670"/>
            <a:ext cx="5415026" cy="939800"/>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latin typeface="Trebuchet MS"/>
                <a:cs typeface="Trebuchet MS"/>
              </a:rPr>
              <a:t>Current Transfer Threshold £55000</a:t>
            </a:r>
          </a:p>
        </p:txBody>
      </p:sp>
      <p:cxnSp>
        <p:nvCxnSpPr>
          <p:cNvPr id="9" name="Straight Connector 8"/>
          <p:cNvCxnSpPr/>
          <p:nvPr/>
        </p:nvCxnSpPr>
        <p:spPr>
          <a:xfrm rot="10800000">
            <a:off x="0" y="4925981"/>
            <a:ext cx="2214546" cy="1588"/>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0800000">
            <a:off x="7000892" y="4925981"/>
            <a:ext cx="2143108" cy="1588"/>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sp>
        <p:nvSpPr>
          <p:cNvPr id="23" name="Hexagon 22"/>
          <p:cNvSpPr/>
          <p:nvPr/>
        </p:nvSpPr>
        <p:spPr>
          <a:xfrm>
            <a:off x="1874870" y="4467639"/>
            <a:ext cx="5465698" cy="928558"/>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Hexagon 23"/>
          <p:cNvSpPr/>
          <p:nvPr/>
        </p:nvSpPr>
        <p:spPr>
          <a:xfrm>
            <a:off x="1900206" y="4466158"/>
            <a:ext cx="5415026" cy="939800"/>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latin typeface="Trebuchet MS"/>
                <a:cs typeface="Trebuchet MS"/>
              </a:rPr>
              <a:t>Increased to £325000</a:t>
            </a:r>
            <a:endParaRPr lang="en-GB" sz="2400" dirty="0">
              <a:latin typeface="Trebuchet MS"/>
              <a:cs typeface="Trebuchet MS"/>
            </a:endParaRPr>
          </a:p>
        </p:txBody>
      </p:sp>
      <p:cxnSp>
        <p:nvCxnSpPr>
          <p:cNvPr id="25" name="Straight Connector 24"/>
          <p:cNvCxnSpPr/>
          <p:nvPr/>
        </p:nvCxnSpPr>
        <p:spPr>
          <a:xfrm rot="10800000">
            <a:off x="0" y="4921769"/>
            <a:ext cx="2214546" cy="1588"/>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0800000">
            <a:off x="7000892" y="4921769"/>
            <a:ext cx="2143108" cy="1588"/>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sp>
        <p:nvSpPr>
          <p:cNvPr id="15" name="Hexagon 14"/>
          <p:cNvSpPr/>
          <p:nvPr/>
        </p:nvSpPr>
        <p:spPr>
          <a:xfrm>
            <a:off x="1874870" y="5648753"/>
            <a:ext cx="5465698" cy="928558"/>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Hexagon 15"/>
          <p:cNvSpPr/>
          <p:nvPr/>
        </p:nvSpPr>
        <p:spPr>
          <a:xfrm>
            <a:off x="1900206" y="5647272"/>
            <a:ext cx="5415026" cy="939800"/>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latin typeface="Trebuchet MS"/>
                <a:cs typeface="Trebuchet MS"/>
              </a:rPr>
              <a:t>Changes to Rules on Allowable Deductions</a:t>
            </a:r>
            <a:endParaRPr lang="en-GB" sz="2400" dirty="0">
              <a:latin typeface="Trebuchet MS"/>
              <a:cs typeface="Trebuchet MS"/>
            </a:endParaRPr>
          </a:p>
        </p:txBody>
      </p:sp>
      <p:cxnSp>
        <p:nvCxnSpPr>
          <p:cNvPr id="18" name="Straight Connector 17"/>
          <p:cNvCxnSpPr/>
          <p:nvPr/>
        </p:nvCxnSpPr>
        <p:spPr>
          <a:xfrm rot="10800000">
            <a:off x="0" y="6102883"/>
            <a:ext cx="2214546" cy="1588"/>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0800000">
            <a:off x="7000892" y="6102883"/>
            <a:ext cx="2143108" cy="1588"/>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pic>
        <p:nvPicPr>
          <p:cNvPr id="32" name="Picture 31" descr="all uk.png"/>
          <p:cNvPicPr>
            <a:picLocks noChangeAspect="1"/>
          </p:cNvPicPr>
          <p:nvPr/>
        </p:nvPicPr>
        <p:blipFill>
          <a:blip r:embed="rId2"/>
          <a:stretch>
            <a:fillRect/>
          </a:stretch>
        </p:blipFill>
        <p:spPr>
          <a:xfrm>
            <a:off x="2585887" y="1631928"/>
            <a:ext cx="1816777" cy="2327763"/>
          </a:xfrm>
          <a:prstGeom prst="rect">
            <a:avLst/>
          </a:prstGeom>
        </p:spPr>
      </p:pic>
      <p:pic>
        <p:nvPicPr>
          <p:cNvPr id="34" name="Picture 33" descr="all uk.png"/>
          <p:cNvPicPr>
            <a:picLocks noChangeAspect="1"/>
          </p:cNvPicPr>
          <p:nvPr/>
        </p:nvPicPr>
        <p:blipFill>
          <a:blip r:embed="rId2"/>
          <a:stretch>
            <a:fillRect/>
          </a:stretch>
        </p:blipFill>
        <p:spPr>
          <a:xfrm>
            <a:off x="5190580" y="1731526"/>
            <a:ext cx="1802884" cy="2197007"/>
          </a:xfrm>
          <a:prstGeom prst="rect">
            <a:avLst/>
          </a:prstGeom>
        </p:spPr>
      </p:pic>
      <p:sp>
        <p:nvSpPr>
          <p:cNvPr id="35" name="&quot;No&quot; Symbol 34"/>
          <p:cNvSpPr/>
          <p:nvPr/>
        </p:nvSpPr>
        <p:spPr>
          <a:xfrm>
            <a:off x="5205121" y="1916710"/>
            <a:ext cx="2143946" cy="1945605"/>
          </a:xfrm>
          <a:prstGeom prst="noSmoking">
            <a:avLst>
              <a:gd name="adj" fmla="val 902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3" name="Hexagon 42"/>
          <p:cNvSpPr/>
          <p:nvPr/>
        </p:nvSpPr>
        <p:spPr>
          <a:xfrm>
            <a:off x="1874870" y="4446491"/>
            <a:ext cx="5465698" cy="928558"/>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Hexagon 43"/>
          <p:cNvSpPr/>
          <p:nvPr/>
        </p:nvSpPr>
        <p:spPr>
          <a:xfrm>
            <a:off x="1900206" y="4445010"/>
            <a:ext cx="5415026" cy="939800"/>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latin typeface="Trebuchet MS"/>
                <a:cs typeface="Trebuchet MS"/>
              </a:rPr>
              <a:t>No Limit</a:t>
            </a:r>
            <a:endParaRPr lang="en-GB" sz="2400" dirty="0">
              <a:latin typeface="Trebuchet MS"/>
              <a:cs typeface="Trebuchet MS"/>
            </a:endParaRPr>
          </a:p>
        </p:txBody>
      </p:sp>
      <p:pic>
        <p:nvPicPr>
          <p:cNvPr id="48" name="Picture 47" descr="C:\Users\Colin\Documents\7\Customer\rmt\graphics\woman.PNG"/>
          <p:cNvPicPr>
            <a:picLocks noChangeAspect="1" noChangeArrowheads="1"/>
          </p:cNvPicPr>
          <p:nvPr/>
        </p:nvPicPr>
        <p:blipFill>
          <a:blip r:embed="rId3"/>
          <a:srcRect/>
          <a:stretch>
            <a:fillRect/>
          </a:stretch>
        </p:blipFill>
        <p:spPr bwMode="auto">
          <a:xfrm>
            <a:off x="5126046" y="1547546"/>
            <a:ext cx="1046395" cy="2441587"/>
          </a:xfrm>
          <a:prstGeom prst="rect">
            <a:avLst/>
          </a:prstGeom>
          <a:noFill/>
        </p:spPr>
      </p:pic>
      <p:pic>
        <p:nvPicPr>
          <p:cNvPr id="49" name="Picture 48" descr="C:\Users\Colin\Documents\7\Customer\rmt\graphics\man.PNG"/>
          <p:cNvPicPr>
            <a:picLocks noChangeAspect="1" noChangeArrowheads="1"/>
          </p:cNvPicPr>
          <p:nvPr/>
        </p:nvPicPr>
        <p:blipFill>
          <a:blip r:embed="rId4"/>
          <a:srcRect/>
          <a:stretch>
            <a:fillRect/>
          </a:stretch>
        </p:blipFill>
        <p:spPr bwMode="auto">
          <a:xfrm>
            <a:off x="2709334" y="1546765"/>
            <a:ext cx="1033937" cy="2578615"/>
          </a:xfrm>
          <a:prstGeom prst="rect">
            <a:avLst/>
          </a:prstGeom>
          <a:noFill/>
        </p:spPr>
      </p:pic>
      <p:grpSp>
        <p:nvGrpSpPr>
          <p:cNvPr id="42" name="Group 41"/>
          <p:cNvGrpSpPr/>
          <p:nvPr/>
        </p:nvGrpSpPr>
        <p:grpSpPr>
          <a:xfrm>
            <a:off x="-203201" y="3154327"/>
            <a:ext cx="2827869" cy="2455348"/>
            <a:chOff x="-2556935" y="1884343"/>
            <a:chExt cx="2827869" cy="2455348"/>
          </a:xfrm>
        </p:grpSpPr>
        <p:pic>
          <p:nvPicPr>
            <p:cNvPr id="41" name="Picture 40" descr="blank calender.png"/>
            <p:cNvPicPr>
              <a:picLocks noChangeAspect="1"/>
            </p:cNvPicPr>
            <p:nvPr/>
          </p:nvPicPr>
          <p:blipFill>
            <a:blip r:embed="rId5"/>
            <a:stretch>
              <a:fillRect/>
            </a:stretch>
          </p:blipFill>
          <p:spPr>
            <a:xfrm>
              <a:off x="-2524772" y="1884343"/>
              <a:ext cx="2790631" cy="2438415"/>
            </a:xfrm>
            <a:prstGeom prst="rect">
              <a:avLst/>
            </a:prstGeom>
          </p:spPr>
        </p:pic>
        <p:grpSp>
          <p:nvGrpSpPr>
            <p:cNvPr id="38" name="Group 37"/>
            <p:cNvGrpSpPr/>
            <p:nvPr/>
          </p:nvGrpSpPr>
          <p:grpSpPr>
            <a:xfrm>
              <a:off x="-2556935" y="1884358"/>
              <a:ext cx="2827869" cy="2455333"/>
              <a:chOff x="169335" y="1352552"/>
              <a:chExt cx="3285069" cy="2872788"/>
            </a:xfrm>
          </p:grpSpPr>
          <p:pic>
            <p:nvPicPr>
              <p:cNvPr id="39" name="Picture 38" descr="calander page blank.png"/>
              <p:cNvPicPr>
                <a:picLocks noChangeAspect="1"/>
              </p:cNvPicPr>
              <p:nvPr/>
            </p:nvPicPr>
            <p:blipFill>
              <a:blip r:embed="rId6"/>
              <a:stretch>
                <a:fillRect/>
              </a:stretch>
            </p:blipFill>
            <p:spPr>
              <a:xfrm>
                <a:off x="169335" y="1352552"/>
                <a:ext cx="3285069" cy="2872788"/>
              </a:xfrm>
              <a:prstGeom prst="rect">
                <a:avLst/>
              </a:prstGeom>
            </p:spPr>
          </p:pic>
          <p:sp>
            <p:nvSpPr>
              <p:cNvPr id="40" name="TextBox 39"/>
              <p:cNvSpPr txBox="1"/>
              <p:nvPr/>
            </p:nvSpPr>
            <p:spPr>
              <a:xfrm rot="20791292">
                <a:off x="952147" y="2086254"/>
                <a:ext cx="1806285" cy="1080314"/>
              </a:xfrm>
              <a:prstGeom prst="rect">
                <a:avLst/>
              </a:prstGeom>
              <a:noFill/>
            </p:spPr>
            <p:txBody>
              <a:bodyPr wrap="square" rtlCol="0">
                <a:spAutoFit/>
              </a:bodyPr>
              <a:lstStyle/>
              <a:p>
                <a:r>
                  <a:rPr lang="en-US" sz="2700" dirty="0" smtClean="0"/>
                  <a:t>6</a:t>
                </a:r>
                <a:r>
                  <a:rPr lang="en-US" sz="2700" baseline="30000" dirty="0" smtClean="0"/>
                  <a:t>th</a:t>
                </a:r>
                <a:r>
                  <a:rPr lang="en-US" sz="2700" dirty="0" smtClean="0"/>
                  <a:t> April 2013</a:t>
                </a:r>
                <a:endParaRPr lang="en-US" sz="2700" dirty="0"/>
              </a:p>
            </p:txBody>
          </p:sp>
        </p:grpSp>
      </p:grpSp>
      <p:pic>
        <p:nvPicPr>
          <p:cNvPr id="50" name="Picture 49" descr="C:\Users\Colin\Documents\7\Customer\rmt\graphics\man.PNG"/>
          <p:cNvPicPr>
            <a:picLocks noChangeAspect="1" noChangeArrowheads="1"/>
          </p:cNvPicPr>
          <p:nvPr/>
        </p:nvPicPr>
        <p:blipFill>
          <a:blip r:embed="rId4"/>
          <a:srcRect/>
          <a:stretch>
            <a:fillRect/>
          </a:stretch>
        </p:blipFill>
        <p:spPr bwMode="auto">
          <a:xfrm>
            <a:off x="5130800" y="1546765"/>
            <a:ext cx="1033937" cy="2578615"/>
          </a:xfrm>
          <a:prstGeom prst="rect">
            <a:avLst/>
          </a:prstGeom>
          <a:noFill/>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childTnLst>
                                </p:cTn>
                              </p:par>
                              <p:par>
                                <p:cTn id="15" presetID="22" presetClass="entr" presetSubtype="8" fill="hold" nodeType="withEffect">
                                  <p:stCondLst>
                                    <p:cond delay="50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1000"/>
                                        <p:tgtEl>
                                          <p:spTgt spid="42"/>
                                        </p:tgtEl>
                                      </p:cBhvr>
                                    </p:animEffect>
                                  </p:childTnLst>
                                </p:cTn>
                              </p:par>
                              <p:par>
                                <p:cTn id="23" presetID="22" presetClass="entr" presetSubtype="8"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500"/>
                                        <p:tgtEl>
                                          <p:spTgt spid="2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xit" presetSubtype="2" accel="50000" decel="50000" fill="hold" grpId="0" nodeType="clickEffect">
                                  <p:stCondLst>
                                    <p:cond delay="0"/>
                                  </p:stCondLst>
                                  <p:childTnLst>
                                    <p:anim calcmode="lin" valueType="num">
                                      <p:cBhvr additive="base">
                                        <p:cTn id="36" dur="1000"/>
                                        <p:tgtEl>
                                          <p:spTgt spid="35"/>
                                        </p:tgtEl>
                                        <p:attrNameLst>
                                          <p:attrName>ppt_x</p:attrName>
                                        </p:attrNameLst>
                                      </p:cBhvr>
                                      <p:tavLst>
                                        <p:tav tm="0">
                                          <p:val>
                                            <p:strVal val="ppt_x"/>
                                          </p:val>
                                        </p:tav>
                                        <p:tav tm="100000">
                                          <p:val>
                                            <p:strVal val="1+ppt_w/2"/>
                                          </p:val>
                                        </p:tav>
                                      </p:tavLst>
                                    </p:anim>
                                    <p:anim calcmode="lin" valueType="num">
                                      <p:cBhvr additive="base">
                                        <p:cTn id="37" dur="1000"/>
                                        <p:tgtEl>
                                          <p:spTgt spid="35"/>
                                        </p:tgtEl>
                                        <p:attrNameLst>
                                          <p:attrName>ppt_y</p:attrName>
                                        </p:attrNameLst>
                                      </p:cBhvr>
                                      <p:tavLst>
                                        <p:tav tm="0">
                                          <p:val>
                                            <p:strVal val="ppt_y"/>
                                          </p:val>
                                        </p:tav>
                                        <p:tav tm="100000">
                                          <p:val>
                                            <p:strVal val="ppt_y"/>
                                          </p:val>
                                        </p:tav>
                                      </p:tavLst>
                                    </p:anim>
                                    <p:set>
                                      <p:cBhvr>
                                        <p:cTn id="38" dur="1" fill="hold">
                                          <p:stCondLst>
                                            <p:cond delay="999"/>
                                          </p:stCondLst>
                                        </p:cTn>
                                        <p:tgtEl>
                                          <p:spTgt spid="35"/>
                                        </p:tgtEl>
                                        <p:attrNameLst>
                                          <p:attrName>style.visibility</p:attrName>
                                        </p:attrNameLst>
                                      </p:cBhvr>
                                      <p:to>
                                        <p:strVal val="hidden"/>
                                      </p:to>
                                    </p:set>
                                  </p:childTnLst>
                                </p:cTn>
                              </p:par>
                              <p:par>
                                <p:cTn id="39" presetID="22" presetClass="entr" presetSubtype="8" fill="hold" nodeType="withEffect">
                                  <p:stCondLst>
                                    <p:cond delay="500"/>
                                  </p:stCondLst>
                                  <p:childTnLst>
                                    <p:set>
                                      <p:cBhvr>
                                        <p:cTn id="40" dur="1" fill="hold">
                                          <p:stCondLst>
                                            <p:cond delay="0"/>
                                          </p:stCondLst>
                                        </p:cTn>
                                        <p:tgtEl>
                                          <p:spTgt spid="26"/>
                                        </p:tgtEl>
                                        <p:attrNameLst>
                                          <p:attrName>style.visibility</p:attrName>
                                        </p:attrNameLst>
                                      </p:cBhvr>
                                      <p:to>
                                        <p:strVal val="visible"/>
                                      </p:to>
                                    </p:set>
                                    <p:animEffect transition="in" filter="wipe(left)">
                                      <p:cBhvr>
                                        <p:cTn id="41" dur="500"/>
                                        <p:tgtEl>
                                          <p:spTgt spid="26"/>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wipe(left)">
                                      <p:cBhvr>
                                        <p:cTn id="45" dur="500"/>
                                        <p:tgtEl>
                                          <p:spTgt spid="43"/>
                                        </p:tgtEl>
                                      </p:cBhvr>
                                    </p:animEffect>
                                  </p:childTnLst>
                                </p:cTn>
                              </p:par>
                            </p:childTnLst>
                          </p:cTn>
                        </p:par>
                        <p:par>
                          <p:cTn id="46" fill="hold">
                            <p:stCondLst>
                              <p:cond delay="1500"/>
                            </p:stCondLst>
                            <p:childTnLst>
                              <p:par>
                                <p:cTn id="47" presetID="10" presetClass="entr" presetSubtype="0" fill="hold" grpId="0" nodeType="after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fade">
                                      <p:cBhvr>
                                        <p:cTn id="49" dur="1000"/>
                                        <p:tgtEl>
                                          <p:spTgt spid="44"/>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xit" presetSubtype="2" accel="50000" decel="50000" fill="hold" nodeType="clickEffect">
                                  <p:stCondLst>
                                    <p:cond delay="0"/>
                                  </p:stCondLst>
                                  <p:childTnLst>
                                    <p:anim calcmode="lin" valueType="num">
                                      <p:cBhvr additive="base">
                                        <p:cTn id="53" dur="500"/>
                                        <p:tgtEl>
                                          <p:spTgt spid="48"/>
                                        </p:tgtEl>
                                        <p:attrNameLst>
                                          <p:attrName>ppt_x</p:attrName>
                                        </p:attrNameLst>
                                      </p:cBhvr>
                                      <p:tavLst>
                                        <p:tav tm="0">
                                          <p:val>
                                            <p:strVal val="ppt_x"/>
                                          </p:val>
                                        </p:tav>
                                        <p:tav tm="100000">
                                          <p:val>
                                            <p:strVal val="1+ppt_w/2"/>
                                          </p:val>
                                        </p:tav>
                                      </p:tavLst>
                                    </p:anim>
                                    <p:anim calcmode="lin" valueType="num">
                                      <p:cBhvr additive="base">
                                        <p:cTn id="54" dur="500"/>
                                        <p:tgtEl>
                                          <p:spTgt spid="48"/>
                                        </p:tgtEl>
                                        <p:attrNameLst>
                                          <p:attrName>ppt_y</p:attrName>
                                        </p:attrNameLst>
                                      </p:cBhvr>
                                      <p:tavLst>
                                        <p:tav tm="0">
                                          <p:val>
                                            <p:strVal val="ppt_y"/>
                                          </p:val>
                                        </p:tav>
                                        <p:tav tm="100000">
                                          <p:val>
                                            <p:strVal val="ppt_y"/>
                                          </p:val>
                                        </p:tav>
                                      </p:tavLst>
                                    </p:anim>
                                    <p:set>
                                      <p:cBhvr>
                                        <p:cTn id="55" dur="1" fill="hold">
                                          <p:stCondLst>
                                            <p:cond delay="499"/>
                                          </p:stCondLst>
                                        </p:cTn>
                                        <p:tgtEl>
                                          <p:spTgt spid="48"/>
                                        </p:tgtEl>
                                        <p:attrNameLst>
                                          <p:attrName>style.visibility</p:attrName>
                                        </p:attrNameLst>
                                      </p:cBhvr>
                                      <p:to>
                                        <p:strVal val="hidden"/>
                                      </p:to>
                                    </p:set>
                                  </p:childTnLst>
                                </p:cTn>
                              </p:par>
                            </p:childTnLst>
                          </p:cTn>
                        </p:par>
                        <p:par>
                          <p:cTn id="56" fill="hold">
                            <p:stCondLst>
                              <p:cond delay="500"/>
                            </p:stCondLst>
                            <p:childTnLst>
                              <p:par>
                                <p:cTn id="57" presetID="2" presetClass="entr" presetSubtype="2" accel="50000" decel="50000" fill="hold" nodeType="afterEffect">
                                  <p:stCondLst>
                                    <p:cond delay="0"/>
                                  </p:stCondLst>
                                  <p:childTnLst>
                                    <p:set>
                                      <p:cBhvr>
                                        <p:cTn id="58" dur="1" fill="hold">
                                          <p:stCondLst>
                                            <p:cond delay="0"/>
                                          </p:stCondLst>
                                        </p:cTn>
                                        <p:tgtEl>
                                          <p:spTgt spid="50"/>
                                        </p:tgtEl>
                                        <p:attrNameLst>
                                          <p:attrName>style.visibility</p:attrName>
                                        </p:attrNameLst>
                                      </p:cBhvr>
                                      <p:to>
                                        <p:strVal val="visible"/>
                                      </p:to>
                                    </p:set>
                                    <p:anim calcmode="lin" valueType="num">
                                      <p:cBhvr additive="base">
                                        <p:cTn id="59" dur="500" fill="hold"/>
                                        <p:tgtEl>
                                          <p:spTgt spid="50"/>
                                        </p:tgtEl>
                                        <p:attrNameLst>
                                          <p:attrName>ppt_x</p:attrName>
                                        </p:attrNameLst>
                                      </p:cBhvr>
                                      <p:tavLst>
                                        <p:tav tm="0">
                                          <p:val>
                                            <p:strVal val="1+#ppt_w/2"/>
                                          </p:val>
                                        </p:tav>
                                        <p:tav tm="100000">
                                          <p:val>
                                            <p:strVal val="#ppt_x"/>
                                          </p:val>
                                        </p:tav>
                                      </p:tavLst>
                                    </p:anim>
                                    <p:anim calcmode="lin" valueType="num">
                                      <p:cBhvr additive="base">
                                        <p:cTn id="60" dur="50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wipe(left)">
                                      <p:cBhvr>
                                        <p:cTn id="65" dur="500"/>
                                        <p:tgtEl>
                                          <p:spTgt spid="18"/>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wipe(left)">
                                      <p:cBhvr>
                                        <p:cTn id="69" dur="500"/>
                                        <p:tgtEl>
                                          <p:spTgt spid="15"/>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1000"/>
                                        <p:tgtEl>
                                          <p:spTgt spid="16"/>
                                        </p:tgtEl>
                                      </p:cBhvr>
                                    </p:animEffect>
                                  </p:childTnLst>
                                </p:cTn>
                              </p:par>
                              <p:par>
                                <p:cTn id="73" presetID="22" presetClass="entr" presetSubtype="8" fill="hold" nodeType="withEffect">
                                  <p:stCondLst>
                                    <p:cond delay="500"/>
                                  </p:stCondLst>
                                  <p:childTnLst>
                                    <p:set>
                                      <p:cBhvr>
                                        <p:cTn id="74" dur="1" fill="hold">
                                          <p:stCondLst>
                                            <p:cond delay="0"/>
                                          </p:stCondLst>
                                        </p:cTn>
                                        <p:tgtEl>
                                          <p:spTgt spid="19"/>
                                        </p:tgtEl>
                                        <p:attrNameLst>
                                          <p:attrName>style.visibility</p:attrName>
                                        </p:attrNameLst>
                                      </p:cBhvr>
                                      <p:to>
                                        <p:strVal val="visible"/>
                                      </p:to>
                                    </p:set>
                                    <p:animEffect transition="in" filter="wipe(left)">
                                      <p:cBhvr>
                                        <p:cTn id="7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3" grpId="0" animBg="1"/>
      <p:bldP spid="24" grpId="0" animBg="1"/>
      <p:bldP spid="15" grpId="0" animBg="1"/>
      <p:bldP spid="16" grpId="0" animBg="1"/>
      <p:bldP spid="35" grpId="0" animBg="1"/>
      <p:bldP spid="43" grpId="0" animBg="1"/>
      <p:bldP spid="4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rcRect t="72936"/>
          <a:stretch>
            <a:fillRect/>
          </a:stretch>
        </p:blipFill>
        <p:spPr>
          <a:xfrm>
            <a:off x="2427161" y="4274247"/>
            <a:ext cx="4337304" cy="62941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1066" y="602217"/>
            <a:ext cx="5654568" cy="3512583"/>
          </a:xfrm>
          <a:prstGeom prst="rect">
            <a:avLst/>
          </a:prstGeom>
          <a:effectLst>
            <a:reflection stA="40000" endPos="32000" dist="12700" dir="5400000" sy="-100000" algn="bl" rotWithShape="0"/>
          </a:effectLst>
        </p:spPr>
      </p:pic>
      <p:sp>
        <p:nvSpPr>
          <p:cNvPr id="3081" name="TextBox 10"/>
          <p:cNvSpPr txBox="1">
            <a:spLocks noChangeArrowheads="1"/>
          </p:cNvSpPr>
          <p:nvPr/>
        </p:nvSpPr>
        <p:spPr bwMode="auto">
          <a:xfrm>
            <a:off x="3011212" y="5173658"/>
            <a:ext cx="3143809" cy="1077218"/>
          </a:xfrm>
          <a:prstGeom prst="rect">
            <a:avLst/>
          </a:prstGeom>
          <a:noFill/>
          <a:ln w="9525">
            <a:noFill/>
            <a:miter lim="800000"/>
            <a:headEnd/>
            <a:tailEnd/>
          </a:ln>
        </p:spPr>
        <p:txBody>
          <a:bodyPr wrap="none">
            <a:prstTxWarp prst="textNoShape">
              <a:avLst/>
            </a:prstTxWarp>
            <a:spAutoFit/>
          </a:bodyPr>
          <a:lstStyle/>
          <a:p>
            <a:pPr algn="ctr"/>
            <a:r>
              <a:rPr lang="en-GB" sz="3200" b="1" dirty="0" smtClean="0"/>
              <a:t>Budget Report </a:t>
            </a:r>
          </a:p>
          <a:p>
            <a:pPr algn="ctr"/>
            <a:r>
              <a:rPr lang="en-GB" b="1" dirty="0" smtClean="0"/>
              <a:t>March 2013</a:t>
            </a:r>
            <a:endParaRPr lang="en-GB" sz="3200" dirty="0"/>
          </a:p>
        </p:txBody>
      </p:sp>
    </p:spTree>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Employee Related Loans</a:t>
            </a:r>
            <a:endParaRPr lang="en-US" dirty="0"/>
          </a:p>
        </p:txBody>
      </p:sp>
      <p:cxnSp>
        <p:nvCxnSpPr>
          <p:cNvPr id="3" name="Straight Connector 2"/>
          <p:cNvCxnSpPr/>
          <p:nvPr/>
        </p:nvCxnSpPr>
        <p:spPr>
          <a:xfrm rot="10800000">
            <a:off x="0" y="5435579"/>
            <a:ext cx="2214546" cy="12691"/>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rot="10800000" flipV="1">
            <a:off x="-84665" y="2286007"/>
            <a:ext cx="2214546" cy="2"/>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sp>
        <p:nvSpPr>
          <p:cNvPr id="9" name="Hexagon 8"/>
          <p:cNvSpPr/>
          <p:nvPr/>
        </p:nvSpPr>
        <p:spPr>
          <a:xfrm>
            <a:off x="1790205" y="1629369"/>
            <a:ext cx="5465698" cy="1305000"/>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Hexagon 9"/>
          <p:cNvSpPr/>
          <p:nvPr/>
        </p:nvSpPr>
        <p:spPr>
          <a:xfrm>
            <a:off x="1815541" y="1625609"/>
            <a:ext cx="5415026" cy="1320800"/>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latin typeface="Trebuchet MS"/>
                <a:cs typeface="Trebuchet MS"/>
              </a:rPr>
              <a:t>Currently No Tax Charge on Loans of Less than £5000 made to Employees</a:t>
            </a:r>
          </a:p>
        </p:txBody>
      </p:sp>
      <p:cxnSp>
        <p:nvCxnSpPr>
          <p:cNvPr id="11" name="Straight Connector 10"/>
          <p:cNvCxnSpPr/>
          <p:nvPr/>
        </p:nvCxnSpPr>
        <p:spPr>
          <a:xfrm rot="10800000" flipV="1">
            <a:off x="6916230" y="2281237"/>
            <a:ext cx="2227771" cy="3181"/>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sp>
        <p:nvSpPr>
          <p:cNvPr id="12" name="Hexagon 11"/>
          <p:cNvSpPr/>
          <p:nvPr/>
        </p:nvSpPr>
        <p:spPr>
          <a:xfrm>
            <a:off x="1874870" y="4992549"/>
            <a:ext cx="5465698" cy="928558"/>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Hexagon 12"/>
          <p:cNvSpPr/>
          <p:nvPr/>
        </p:nvSpPr>
        <p:spPr>
          <a:xfrm>
            <a:off x="1900206" y="4991068"/>
            <a:ext cx="5415026" cy="939800"/>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latin typeface="Trebuchet MS"/>
                <a:cs typeface="Trebuchet MS"/>
              </a:rPr>
              <a:t>Increase to £10000</a:t>
            </a:r>
            <a:endParaRPr lang="en-GB" sz="2400" dirty="0">
              <a:latin typeface="Trebuchet MS"/>
              <a:cs typeface="Trebuchet MS"/>
            </a:endParaRPr>
          </a:p>
        </p:txBody>
      </p:sp>
      <p:cxnSp>
        <p:nvCxnSpPr>
          <p:cNvPr id="14" name="Straight Connector 13"/>
          <p:cNvCxnSpPr/>
          <p:nvPr/>
        </p:nvCxnSpPr>
        <p:spPr>
          <a:xfrm rot="10800000">
            <a:off x="7000892" y="5446679"/>
            <a:ext cx="2143108" cy="1588"/>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pic>
        <p:nvPicPr>
          <p:cNvPr id="36" name="Picture 35" descr="blank calender.png"/>
          <p:cNvPicPr>
            <a:picLocks noChangeAspect="1"/>
          </p:cNvPicPr>
          <p:nvPr/>
        </p:nvPicPr>
        <p:blipFill>
          <a:blip r:embed="rId2"/>
          <a:stretch>
            <a:fillRect/>
          </a:stretch>
        </p:blipFill>
        <p:spPr>
          <a:xfrm>
            <a:off x="370828" y="3222076"/>
            <a:ext cx="2790631" cy="2438415"/>
          </a:xfrm>
          <a:prstGeom prst="rect">
            <a:avLst/>
          </a:prstGeom>
        </p:spPr>
      </p:pic>
      <p:grpSp>
        <p:nvGrpSpPr>
          <p:cNvPr id="37" name="Group 36"/>
          <p:cNvGrpSpPr/>
          <p:nvPr/>
        </p:nvGrpSpPr>
        <p:grpSpPr>
          <a:xfrm>
            <a:off x="338664" y="3222092"/>
            <a:ext cx="2827869" cy="2455333"/>
            <a:chOff x="169335" y="1352552"/>
            <a:chExt cx="3285069" cy="2872788"/>
          </a:xfrm>
        </p:grpSpPr>
        <p:pic>
          <p:nvPicPr>
            <p:cNvPr id="38" name="Picture 37" descr="calander page blank.png"/>
            <p:cNvPicPr>
              <a:picLocks noChangeAspect="1"/>
            </p:cNvPicPr>
            <p:nvPr/>
          </p:nvPicPr>
          <p:blipFill>
            <a:blip r:embed="rId3"/>
            <a:stretch>
              <a:fillRect/>
            </a:stretch>
          </p:blipFill>
          <p:spPr>
            <a:xfrm>
              <a:off x="169335" y="1352552"/>
              <a:ext cx="3285069" cy="2872788"/>
            </a:xfrm>
            <a:prstGeom prst="rect">
              <a:avLst/>
            </a:prstGeom>
          </p:spPr>
        </p:pic>
        <p:sp>
          <p:nvSpPr>
            <p:cNvPr id="39" name="TextBox 38"/>
            <p:cNvSpPr txBox="1"/>
            <p:nvPr/>
          </p:nvSpPr>
          <p:spPr>
            <a:xfrm rot="20791292">
              <a:off x="952147" y="2086254"/>
              <a:ext cx="1806285" cy="1080314"/>
            </a:xfrm>
            <a:prstGeom prst="rect">
              <a:avLst/>
            </a:prstGeom>
            <a:noFill/>
          </p:spPr>
          <p:txBody>
            <a:bodyPr wrap="square" rtlCol="0">
              <a:spAutoFit/>
            </a:bodyPr>
            <a:lstStyle/>
            <a:p>
              <a:r>
                <a:rPr lang="en-US" sz="2700" dirty="0" smtClean="0"/>
                <a:t>6</a:t>
              </a:r>
              <a:r>
                <a:rPr lang="en-US" sz="2700" baseline="30000" dirty="0" smtClean="0"/>
                <a:t>th</a:t>
              </a:r>
              <a:r>
                <a:rPr lang="en-US" sz="2700" dirty="0" smtClean="0"/>
                <a:t> April 2014</a:t>
              </a:r>
              <a:endParaRPr lang="en-US" sz="27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childTnLst>
                                </p:cTn>
                              </p:par>
                              <p:par>
                                <p:cTn id="15" presetID="22" presetClass="entr" presetSubtype="8" fill="hold" nodeType="withEffect">
                                  <p:stCondLst>
                                    <p:cond delay="50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childTnLst>
                                </p:cTn>
                              </p:par>
                              <p:par>
                                <p:cTn id="30" presetID="22" presetClass="entr" presetSubtype="8" fill="hold" nodeType="withEffect">
                                  <p:stCondLst>
                                    <p:cond delay="50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500"/>
                                        <p:tgtEl>
                                          <p:spTgt spid="36"/>
                                        </p:tgtEl>
                                      </p:cBhvr>
                                    </p:animEffect>
                                  </p:childTnLst>
                                </p:cTn>
                              </p:par>
                              <p:par>
                                <p:cTn id="36" presetID="10" presetClass="entr" presetSubtype="0" fill="hold"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mw rmt edit.001-001.png"/>
          <p:cNvPicPr>
            <a:picLocks noChangeAspect="1"/>
          </p:cNvPicPr>
          <p:nvPr/>
        </p:nvPicPr>
        <p:blipFill>
          <a:blip r:embed="rId2"/>
          <a:srcRect t="23333" b="15556"/>
          <a:stretch>
            <a:fillRect/>
          </a:stretch>
        </p:blipFill>
        <p:spPr>
          <a:xfrm>
            <a:off x="-1447800" y="4013200"/>
            <a:ext cx="6705600" cy="3073400"/>
          </a:xfrm>
          <a:prstGeom prst="rect">
            <a:avLst/>
          </a:prstGeom>
        </p:spPr>
      </p:pic>
      <p:sp>
        <p:nvSpPr>
          <p:cNvPr id="2" name="Title 1"/>
          <p:cNvSpPr>
            <a:spLocks noGrp="1"/>
          </p:cNvSpPr>
          <p:nvPr>
            <p:ph type="title"/>
          </p:nvPr>
        </p:nvSpPr>
        <p:spPr/>
        <p:txBody>
          <a:bodyPr/>
          <a:lstStyle/>
          <a:p>
            <a:r>
              <a:rPr lang="en-US" dirty="0" smtClean="0"/>
              <a:t>Capital Allowances - Cars</a:t>
            </a:r>
            <a:endParaRPr lang="en-US" dirty="0"/>
          </a:p>
        </p:txBody>
      </p:sp>
      <p:sp>
        <p:nvSpPr>
          <p:cNvPr id="4" name="Hexagon 3"/>
          <p:cNvSpPr/>
          <p:nvPr/>
        </p:nvSpPr>
        <p:spPr>
          <a:xfrm>
            <a:off x="1874870" y="2219174"/>
            <a:ext cx="5465698" cy="535400"/>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Hexagon 4"/>
          <p:cNvSpPr/>
          <p:nvPr/>
        </p:nvSpPr>
        <p:spPr>
          <a:xfrm>
            <a:off x="1900206" y="2218250"/>
            <a:ext cx="5415026" cy="541880"/>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latin typeface="Trebuchet MS" pitchFamily="34" charset="0"/>
              </a:rPr>
              <a:t>Emission Threshold 160 </a:t>
            </a:r>
            <a:r>
              <a:rPr lang="en-GB" sz="2400" b="1" dirty="0" err="1" smtClean="0">
                <a:latin typeface="Trebuchet MS" pitchFamily="34" charset="0"/>
              </a:rPr>
              <a:t>g</a:t>
            </a:r>
            <a:r>
              <a:rPr lang="en-GB" sz="2400" b="1" dirty="0" smtClean="0">
                <a:latin typeface="Trebuchet MS" pitchFamily="34" charset="0"/>
              </a:rPr>
              <a:t>/km</a:t>
            </a:r>
            <a:endParaRPr lang="en-GB" sz="2400" b="1" baseline="-25000" dirty="0" smtClean="0">
              <a:latin typeface="Trebuchet MS" pitchFamily="34" charset="0"/>
            </a:endParaRPr>
          </a:p>
        </p:txBody>
      </p:sp>
      <p:cxnSp>
        <p:nvCxnSpPr>
          <p:cNvPr id="6" name="Straight Connector 5"/>
          <p:cNvCxnSpPr/>
          <p:nvPr/>
        </p:nvCxnSpPr>
        <p:spPr>
          <a:xfrm rot="10800000">
            <a:off x="0" y="2476490"/>
            <a:ext cx="2214546" cy="0"/>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10800000">
            <a:off x="7000892" y="2476490"/>
            <a:ext cx="2143108" cy="0"/>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sp>
        <p:nvSpPr>
          <p:cNvPr id="9" name="Hexagon 8"/>
          <p:cNvSpPr/>
          <p:nvPr/>
        </p:nvSpPr>
        <p:spPr>
          <a:xfrm>
            <a:off x="832151" y="2896497"/>
            <a:ext cx="7585008" cy="535400"/>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Hexagon 9"/>
          <p:cNvSpPr/>
          <p:nvPr/>
        </p:nvSpPr>
        <p:spPr>
          <a:xfrm>
            <a:off x="867310" y="2895573"/>
            <a:ext cx="7514690" cy="541880"/>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latin typeface="Trebuchet MS" pitchFamily="34" charset="0"/>
              </a:rPr>
              <a:t>If exceeded 8% writing down allowance</a:t>
            </a:r>
            <a:endParaRPr lang="en-GB" sz="2400" b="1" baseline="-25000" dirty="0" smtClean="0">
              <a:latin typeface="Trebuchet MS" pitchFamily="34" charset="0"/>
            </a:endParaRPr>
          </a:p>
        </p:txBody>
      </p:sp>
      <p:cxnSp>
        <p:nvCxnSpPr>
          <p:cNvPr id="11" name="Straight Connector 10"/>
          <p:cNvCxnSpPr>
            <a:stCxn id="10" idx="3"/>
          </p:cNvCxnSpPr>
          <p:nvPr/>
        </p:nvCxnSpPr>
        <p:spPr>
          <a:xfrm rot="10800000">
            <a:off x="16936" y="3153813"/>
            <a:ext cx="850374" cy="12700"/>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9" idx="0"/>
          </p:cNvCxnSpPr>
          <p:nvPr/>
        </p:nvCxnSpPr>
        <p:spPr>
          <a:xfrm rot="10800000" flipV="1">
            <a:off x="8417160" y="3153813"/>
            <a:ext cx="743777" cy="10384"/>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sp>
        <p:nvSpPr>
          <p:cNvPr id="15" name="Hexagon 14"/>
          <p:cNvSpPr/>
          <p:nvPr/>
        </p:nvSpPr>
        <p:spPr>
          <a:xfrm>
            <a:off x="815215" y="3607697"/>
            <a:ext cx="7585008" cy="535400"/>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Hexagon 15"/>
          <p:cNvSpPr/>
          <p:nvPr/>
        </p:nvSpPr>
        <p:spPr>
          <a:xfrm>
            <a:off x="850374" y="3606773"/>
            <a:ext cx="7514690" cy="541880"/>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latin typeface="Trebuchet MS" pitchFamily="34" charset="0"/>
              </a:rPr>
              <a:t>If lower 18% writing down allowance</a:t>
            </a:r>
            <a:endParaRPr lang="en-GB" sz="2400" b="1" baseline="-25000" dirty="0" smtClean="0">
              <a:latin typeface="Trebuchet MS" pitchFamily="34" charset="0"/>
            </a:endParaRPr>
          </a:p>
        </p:txBody>
      </p:sp>
      <p:cxnSp>
        <p:nvCxnSpPr>
          <p:cNvPr id="17" name="Straight Connector 16"/>
          <p:cNvCxnSpPr>
            <a:stCxn id="16" idx="3"/>
          </p:cNvCxnSpPr>
          <p:nvPr/>
        </p:nvCxnSpPr>
        <p:spPr>
          <a:xfrm rot="10800000">
            <a:off x="0" y="3865013"/>
            <a:ext cx="850374" cy="12700"/>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endCxn id="15" idx="0"/>
          </p:cNvCxnSpPr>
          <p:nvPr/>
        </p:nvCxnSpPr>
        <p:spPr>
          <a:xfrm rot="10800000" flipV="1">
            <a:off x="8400224" y="3865013"/>
            <a:ext cx="743777" cy="10384"/>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498500" y="1498200"/>
            <a:ext cx="2061620" cy="499927"/>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Current</a:t>
            </a:r>
            <a:endParaRPr lang="en-GB" sz="3500" b="1" dirty="0">
              <a:ln>
                <a:solidFill>
                  <a:srgbClr val="000000"/>
                </a:solidFill>
              </a:l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lide(fromLeft)">
                                      <p:cBhvr>
                                        <p:cTn id="7" dur="500"/>
                                        <p:tgtEl>
                                          <p:spTgt spid="1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childTnLst>
                                </p:cTn>
                              </p:par>
                              <p:par>
                                <p:cTn id="19" presetID="22" presetClass="entr" presetSubtype="8" fill="hold" nodeType="withEffect">
                                  <p:stCondLst>
                                    <p:cond delay="50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childTnLst>
                                </p:cTn>
                              </p:par>
                              <p:par>
                                <p:cTn id="34" presetID="22" presetClass="entr" presetSubtype="8" fill="hold" nodeType="withEffect">
                                  <p:stCondLst>
                                    <p:cond delay="50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left)">
                                      <p:cBhvr>
                                        <p:cTn id="41" dur="500"/>
                                        <p:tgtEl>
                                          <p:spTgt spid="17"/>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left)">
                                      <p:cBhvr>
                                        <p:cTn id="45" dur="500"/>
                                        <p:tgtEl>
                                          <p:spTgt spid="1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1000"/>
                                        <p:tgtEl>
                                          <p:spTgt spid="16"/>
                                        </p:tgtEl>
                                      </p:cBhvr>
                                    </p:animEffect>
                                  </p:childTnLst>
                                </p:cTn>
                              </p:par>
                              <p:par>
                                <p:cTn id="49" presetID="22" presetClass="entr" presetSubtype="8" fill="hold" nodeType="withEffect">
                                  <p:stCondLst>
                                    <p:cond delay="500"/>
                                  </p:stCondLst>
                                  <p:childTnLst>
                                    <p:set>
                                      <p:cBhvr>
                                        <p:cTn id="50" dur="1" fill="hold">
                                          <p:stCondLst>
                                            <p:cond delay="0"/>
                                          </p:stCondLst>
                                        </p:cTn>
                                        <p:tgtEl>
                                          <p:spTgt spid="18"/>
                                        </p:tgtEl>
                                        <p:attrNameLst>
                                          <p:attrName>style.visibility</p:attrName>
                                        </p:attrNameLst>
                                      </p:cBhvr>
                                      <p:to>
                                        <p:strVal val="visible"/>
                                      </p:to>
                                    </p:set>
                                    <p:animEffect transition="in" filter="wipe(left)">
                                      <p:cBhvr>
                                        <p:cTn id="5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0" grpId="0" animBg="1"/>
      <p:bldP spid="15" grpId="0" animBg="1"/>
      <p:bldP spid="16" grpId="0" animBg="1"/>
      <p:bldP spid="1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mw rmt edit.001-001.png"/>
          <p:cNvPicPr>
            <a:picLocks noChangeAspect="1"/>
          </p:cNvPicPr>
          <p:nvPr/>
        </p:nvPicPr>
        <p:blipFill>
          <a:blip r:embed="rId2"/>
          <a:srcRect t="23333" b="15556"/>
          <a:stretch>
            <a:fillRect/>
          </a:stretch>
        </p:blipFill>
        <p:spPr>
          <a:xfrm>
            <a:off x="-1447800" y="4013200"/>
            <a:ext cx="6705600" cy="3073400"/>
          </a:xfrm>
          <a:prstGeom prst="rect">
            <a:avLst/>
          </a:prstGeom>
        </p:spPr>
      </p:pic>
      <p:sp>
        <p:nvSpPr>
          <p:cNvPr id="37" name="Hexagon 36"/>
          <p:cNvSpPr/>
          <p:nvPr/>
        </p:nvSpPr>
        <p:spPr>
          <a:xfrm>
            <a:off x="815215" y="3881070"/>
            <a:ext cx="7585008" cy="936802"/>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Hexagon 37"/>
          <p:cNvSpPr/>
          <p:nvPr/>
        </p:nvSpPr>
        <p:spPr>
          <a:xfrm>
            <a:off x="850374" y="3877717"/>
            <a:ext cx="7514690" cy="948140"/>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latin typeface="Trebuchet MS" pitchFamily="34" charset="0"/>
              </a:rPr>
              <a:t>New Reduced Threshold also Applies to Leased Cars</a:t>
            </a:r>
            <a:endParaRPr lang="en-GB" sz="2400" b="1" baseline="-25000" dirty="0" smtClean="0">
              <a:latin typeface="Trebuchet MS" pitchFamily="34" charset="0"/>
            </a:endParaRPr>
          </a:p>
        </p:txBody>
      </p:sp>
      <p:sp>
        <p:nvSpPr>
          <p:cNvPr id="2" name="Title 1"/>
          <p:cNvSpPr>
            <a:spLocks noGrp="1"/>
          </p:cNvSpPr>
          <p:nvPr>
            <p:ph type="title"/>
          </p:nvPr>
        </p:nvSpPr>
        <p:spPr/>
        <p:txBody>
          <a:bodyPr/>
          <a:lstStyle/>
          <a:p>
            <a:r>
              <a:rPr lang="en-US" dirty="0" smtClean="0"/>
              <a:t>Capital Allowances - Cars</a:t>
            </a:r>
            <a:endParaRPr lang="en-US" dirty="0"/>
          </a:p>
        </p:txBody>
      </p:sp>
      <p:sp>
        <p:nvSpPr>
          <p:cNvPr id="20" name="Rounded Rectangle 19"/>
          <p:cNvSpPr/>
          <p:nvPr/>
        </p:nvSpPr>
        <p:spPr>
          <a:xfrm>
            <a:off x="503790" y="1464969"/>
            <a:ext cx="4119010" cy="499297"/>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From April 2013</a:t>
            </a:r>
            <a:endParaRPr lang="en-GB" sz="3500" b="1" dirty="0">
              <a:ln>
                <a:solidFill>
                  <a:srgbClr val="000000"/>
                </a:solidFill>
              </a:ln>
            </a:endParaRPr>
          </a:p>
        </p:txBody>
      </p:sp>
      <p:sp>
        <p:nvSpPr>
          <p:cNvPr id="21" name="Hexagon 20"/>
          <p:cNvSpPr/>
          <p:nvPr/>
        </p:nvSpPr>
        <p:spPr>
          <a:xfrm>
            <a:off x="1874873" y="2168330"/>
            <a:ext cx="5465698" cy="535400"/>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Hexagon 21"/>
          <p:cNvSpPr/>
          <p:nvPr/>
        </p:nvSpPr>
        <p:spPr>
          <a:xfrm>
            <a:off x="1900209" y="2167406"/>
            <a:ext cx="5415026" cy="541880"/>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latin typeface="Trebuchet MS" pitchFamily="34" charset="0"/>
              </a:rPr>
              <a:t>Emission Threshold 130 </a:t>
            </a:r>
            <a:r>
              <a:rPr lang="en-GB" sz="2400" b="1" dirty="0" err="1" smtClean="0">
                <a:latin typeface="Trebuchet MS" pitchFamily="34" charset="0"/>
              </a:rPr>
              <a:t>g</a:t>
            </a:r>
            <a:r>
              <a:rPr lang="en-GB" sz="2400" b="1" dirty="0" smtClean="0">
                <a:latin typeface="Trebuchet MS" pitchFamily="34" charset="0"/>
              </a:rPr>
              <a:t>/km</a:t>
            </a:r>
            <a:endParaRPr lang="en-GB" sz="2400" b="1" baseline="-25000" dirty="0" smtClean="0">
              <a:latin typeface="Trebuchet MS" pitchFamily="34" charset="0"/>
            </a:endParaRPr>
          </a:p>
        </p:txBody>
      </p:sp>
      <p:cxnSp>
        <p:nvCxnSpPr>
          <p:cNvPr id="23" name="Straight Connector 22"/>
          <p:cNvCxnSpPr/>
          <p:nvPr/>
        </p:nvCxnSpPr>
        <p:spPr>
          <a:xfrm rot="10800000">
            <a:off x="3" y="2425646"/>
            <a:ext cx="2214546" cy="0"/>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0800000">
            <a:off x="7000895" y="2425646"/>
            <a:ext cx="2143108" cy="0"/>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sp>
        <p:nvSpPr>
          <p:cNvPr id="25" name="Hexagon 24"/>
          <p:cNvSpPr/>
          <p:nvPr/>
        </p:nvSpPr>
        <p:spPr>
          <a:xfrm>
            <a:off x="832154" y="2981117"/>
            <a:ext cx="7585008" cy="535400"/>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Hexagon 25"/>
          <p:cNvSpPr/>
          <p:nvPr/>
        </p:nvSpPr>
        <p:spPr>
          <a:xfrm>
            <a:off x="867313" y="2980193"/>
            <a:ext cx="7514690" cy="541880"/>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latin typeface="Trebuchet MS" pitchFamily="34" charset="0"/>
              </a:rPr>
              <a:t>With Same Writing Down Allowance</a:t>
            </a:r>
            <a:endParaRPr lang="en-GB" sz="2400" b="1" baseline="-25000" dirty="0" smtClean="0">
              <a:latin typeface="Trebuchet MS" pitchFamily="34" charset="0"/>
            </a:endParaRPr>
          </a:p>
        </p:txBody>
      </p:sp>
      <p:cxnSp>
        <p:nvCxnSpPr>
          <p:cNvPr id="27" name="Straight Connector 26"/>
          <p:cNvCxnSpPr>
            <a:stCxn id="26" idx="3"/>
          </p:cNvCxnSpPr>
          <p:nvPr/>
        </p:nvCxnSpPr>
        <p:spPr>
          <a:xfrm rot="10800000">
            <a:off x="16939" y="3238433"/>
            <a:ext cx="850374" cy="12700"/>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endCxn id="25" idx="0"/>
          </p:cNvCxnSpPr>
          <p:nvPr/>
        </p:nvCxnSpPr>
        <p:spPr>
          <a:xfrm rot="10800000" flipV="1">
            <a:off x="8417163" y="3238433"/>
            <a:ext cx="743777" cy="10384"/>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sp>
        <p:nvSpPr>
          <p:cNvPr id="29" name="Hexagon 28"/>
          <p:cNvSpPr/>
          <p:nvPr/>
        </p:nvSpPr>
        <p:spPr>
          <a:xfrm>
            <a:off x="815214" y="5202092"/>
            <a:ext cx="7585008" cy="970260"/>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Hexagon 29"/>
          <p:cNvSpPr/>
          <p:nvPr/>
        </p:nvSpPr>
        <p:spPr>
          <a:xfrm>
            <a:off x="850374" y="5215469"/>
            <a:ext cx="7514690" cy="982004"/>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latin typeface="Trebuchet MS" pitchFamily="34" charset="0"/>
              </a:rPr>
              <a:t>100% FYA Extended on Low Emission Cars Under 95 </a:t>
            </a:r>
            <a:r>
              <a:rPr lang="en-GB" sz="2400" b="1" dirty="0" err="1" smtClean="0">
                <a:latin typeface="Trebuchet MS" pitchFamily="34" charset="0"/>
              </a:rPr>
              <a:t>g</a:t>
            </a:r>
            <a:r>
              <a:rPr lang="en-GB" sz="2400" b="1" dirty="0" smtClean="0">
                <a:latin typeface="Trebuchet MS" pitchFamily="34" charset="0"/>
              </a:rPr>
              <a:t>/km to 31/3/18</a:t>
            </a:r>
            <a:endParaRPr lang="en-GB" sz="2400" b="1" baseline="-25000" dirty="0" smtClean="0">
              <a:latin typeface="Trebuchet MS" pitchFamily="34" charset="0"/>
            </a:endParaRPr>
          </a:p>
        </p:txBody>
      </p:sp>
      <p:cxnSp>
        <p:nvCxnSpPr>
          <p:cNvPr id="31" name="Straight Connector 30"/>
          <p:cNvCxnSpPr>
            <a:stCxn id="30" idx="3"/>
          </p:cNvCxnSpPr>
          <p:nvPr/>
        </p:nvCxnSpPr>
        <p:spPr>
          <a:xfrm rot="10800000">
            <a:off x="0" y="5693771"/>
            <a:ext cx="850374" cy="12700"/>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endCxn id="29" idx="0"/>
          </p:cNvCxnSpPr>
          <p:nvPr/>
        </p:nvCxnSpPr>
        <p:spPr>
          <a:xfrm rot="10800000" flipV="1">
            <a:off x="8400223" y="5676838"/>
            <a:ext cx="743781" cy="10384"/>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38" idx="3"/>
          </p:cNvCxnSpPr>
          <p:nvPr/>
        </p:nvCxnSpPr>
        <p:spPr>
          <a:xfrm rot="10800000">
            <a:off x="0" y="4339087"/>
            <a:ext cx="850374" cy="12700"/>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endCxn id="37" idx="0"/>
          </p:cNvCxnSpPr>
          <p:nvPr/>
        </p:nvCxnSpPr>
        <p:spPr>
          <a:xfrm rot="10800000" flipV="1">
            <a:off x="8400224" y="4339087"/>
            <a:ext cx="743781" cy="10384"/>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lide(fromLeft)">
                                      <p:cBhvr>
                                        <p:cTn id="7" dur="500"/>
                                        <p:tgtEl>
                                          <p:spTgt spid="2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500"/>
                                        <p:tgtEl>
                                          <p:spTgt spid="2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childTnLst>
                                </p:cTn>
                              </p:par>
                              <p:par>
                                <p:cTn id="19" presetID="22" presetClass="entr" presetSubtype="8" fill="hold" nodeType="withEffect">
                                  <p:stCondLst>
                                    <p:cond delay="50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left)">
                                      <p:cBhvr>
                                        <p:cTn id="30" dur="500"/>
                                        <p:tgtEl>
                                          <p:spTgt spid="2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1000"/>
                                        <p:tgtEl>
                                          <p:spTgt spid="26"/>
                                        </p:tgtEl>
                                      </p:cBhvr>
                                    </p:animEffect>
                                  </p:childTnLst>
                                </p:cTn>
                              </p:par>
                              <p:par>
                                <p:cTn id="34" presetID="22" presetClass="entr" presetSubtype="8" fill="hold" nodeType="withEffect">
                                  <p:stCondLst>
                                    <p:cond delay="500"/>
                                  </p:stCondLst>
                                  <p:childTnLst>
                                    <p:set>
                                      <p:cBhvr>
                                        <p:cTn id="35" dur="1" fill="hold">
                                          <p:stCondLst>
                                            <p:cond delay="0"/>
                                          </p:stCondLst>
                                        </p:cTn>
                                        <p:tgtEl>
                                          <p:spTgt spid="28"/>
                                        </p:tgtEl>
                                        <p:attrNameLst>
                                          <p:attrName>style.visibility</p:attrName>
                                        </p:attrNameLst>
                                      </p:cBhvr>
                                      <p:to>
                                        <p:strVal val="visible"/>
                                      </p:to>
                                    </p:set>
                                    <p:animEffect transition="in" filter="wipe(left)">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wipe(left)">
                                      <p:cBhvr>
                                        <p:cTn id="41" dur="500"/>
                                        <p:tgtEl>
                                          <p:spTgt spid="39"/>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wipe(left)">
                                      <p:cBhvr>
                                        <p:cTn id="45" dur="500"/>
                                        <p:tgtEl>
                                          <p:spTgt spid="3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1000"/>
                                        <p:tgtEl>
                                          <p:spTgt spid="38"/>
                                        </p:tgtEl>
                                      </p:cBhvr>
                                    </p:animEffect>
                                  </p:childTnLst>
                                </p:cTn>
                              </p:par>
                              <p:par>
                                <p:cTn id="49" presetID="22" presetClass="entr" presetSubtype="8" fill="hold" nodeType="withEffect">
                                  <p:stCondLst>
                                    <p:cond delay="500"/>
                                  </p:stCondLst>
                                  <p:childTnLst>
                                    <p:set>
                                      <p:cBhvr>
                                        <p:cTn id="50" dur="1" fill="hold">
                                          <p:stCondLst>
                                            <p:cond delay="0"/>
                                          </p:stCondLst>
                                        </p:cTn>
                                        <p:tgtEl>
                                          <p:spTgt spid="40"/>
                                        </p:tgtEl>
                                        <p:attrNameLst>
                                          <p:attrName>style.visibility</p:attrName>
                                        </p:attrNameLst>
                                      </p:cBhvr>
                                      <p:to>
                                        <p:strVal val="visible"/>
                                      </p:to>
                                    </p:set>
                                    <p:animEffect transition="in" filter="wipe(left)">
                                      <p:cBhvr>
                                        <p:cTn id="51" dur="500"/>
                                        <p:tgtEl>
                                          <p:spTgt spid="4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wipe(left)">
                                      <p:cBhvr>
                                        <p:cTn id="56" dur="500"/>
                                        <p:tgtEl>
                                          <p:spTgt spid="31"/>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left)">
                                      <p:cBhvr>
                                        <p:cTn id="60" dur="500"/>
                                        <p:tgtEl>
                                          <p:spTgt spid="2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1000"/>
                                        <p:tgtEl>
                                          <p:spTgt spid="30"/>
                                        </p:tgtEl>
                                      </p:cBhvr>
                                    </p:animEffect>
                                  </p:childTnLst>
                                </p:cTn>
                              </p:par>
                              <p:par>
                                <p:cTn id="64" presetID="22" presetClass="entr" presetSubtype="8" fill="hold" nodeType="withEffect">
                                  <p:stCondLst>
                                    <p:cond delay="500"/>
                                  </p:stCondLst>
                                  <p:childTnLst>
                                    <p:set>
                                      <p:cBhvr>
                                        <p:cTn id="65" dur="1" fill="hold">
                                          <p:stCondLst>
                                            <p:cond delay="0"/>
                                          </p:stCondLst>
                                        </p:cTn>
                                        <p:tgtEl>
                                          <p:spTgt spid="32"/>
                                        </p:tgtEl>
                                        <p:attrNameLst>
                                          <p:attrName>style.visibility</p:attrName>
                                        </p:attrNameLst>
                                      </p:cBhvr>
                                      <p:to>
                                        <p:strVal val="visible"/>
                                      </p:to>
                                    </p:set>
                                    <p:animEffect transition="in" filter="wipe(left)">
                                      <p:cBhvr>
                                        <p:cTn id="6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20" grpId="0" animBg="1"/>
      <p:bldP spid="21" grpId="0" animBg="1"/>
      <p:bldP spid="22" grpId="0" animBg="1"/>
      <p:bldP spid="25" grpId="0" animBg="1"/>
      <p:bldP spid="26" grpId="0" animBg="1"/>
      <p:bldP spid="29" grpId="0" animBg="1"/>
      <p:bldP spid="3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bmw rmt edit.001-001.png"/>
          <p:cNvPicPr>
            <a:picLocks noChangeAspect="1"/>
          </p:cNvPicPr>
          <p:nvPr/>
        </p:nvPicPr>
        <p:blipFill>
          <a:blip r:embed="rId2"/>
          <a:srcRect t="23333" b="15556"/>
          <a:stretch>
            <a:fillRect/>
          </a:stretch>
        </p:blipFill>
        <p:spPr>
          <a:xfrm>
            <a:off x="-1447800" y="4013200"/>
            <a:ext cx="6705600" cy="3073400"/>
          </a:xfrm>
          <a:prstGeom prst="rect">
            <a:avLst/>
          </a:prstGeom>
        </p:spPr>
      </p:pic>
      <p:sp>
        <p:nvSpPr>
          <p:cNvPr id="4" name="Title 3"/>
          <p:cNvSpPr>
            <a:spLocks noGrp="1"/>
          </p:cNvSpPr>
          <p:nvPr>
            <p:ph type="title"/>
          </p:nvPr>
        </p:nvSpPr>
        <p:spPr/>
        <p:txBody>
          <a:bodyPr/>
          <a:lstStyle/>
          <a:p>
            <a:r>
              <a:rPr lang="en-US" dirty="0" smtClean="0"/>
              <a:t>Car Benefits</a:t>
            </a:r>
            <a:endParaRPr lang="en-US" dirty="0"/>
          </a:p>
        </p:txBody>
      </p:sp>
      <p:sp>
        <p:nvSpPr>
          <p:cNvPr id="10" name="Hexagon 9"/>
          <p:cNvSpPr/>
          <p:nvPr/>
        </p:nvSpPr>
        <p:spPr>
          <a:xfrm>
            <a:off x="3195676" y="1980132"/>
            <a:ext cx="5465698" cy="903463"/>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Hexagon 10"/>
          <p:cNvSpPr/>
          <p:nvPr/>
        </p:nvSpPr>
        <p:spPr>
          <a:xfrm>
            <a:off x="3221012" y="1976980"/>
            <a:ext cx="5415026" cy="914400"/>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latin typeface="Trebuchet MS" pitchFamily="34" charset="0"/>
              </a:rPr>
              <a:t>0% Company Car Benefit on Electric Cars withdrawn</a:t>
            </a:r>
            <a:endParaRPr lang="en-GB" sz="2400" b="1" dirty="0">
              <a:latin typeface="Trebuchet MS" pitchFamily="34" charset="0"/>
            </a:endParaRPr>
          </a:p>
        </p:txBody>
      </p:sp>
      <p:cxnSp>
        <p:nvCxnSpPr>
          <p:cNvPr id="12" name="Straight Connector 11"/>
          <p:cNvCxnSpPr/>
          <p:nvPr/>
        </p:nvCxnSpPr>
        <p:spPr>
          <a:xfrm rot="10800000" flipV="1">
            <a:off x="0" y="2435766"/>
            <a:ext cx="3535352" cy="2633"/>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a:off x="8321698" y="2434179"/>
            <a:ext cx="2143108" cy="0"/>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sp>
        <p:nvSpPr>
          <p:cNvPr id="15" name="Hexagon 14"/>
          <p:cNvSpPr/>
          <p:nvPr/>
        </p:nvSpPr>
        <p:spPr>
          <a:xfrm>
            <a:off x="3180563" y="3322797"/>
            <a:ext cx="5465698" cy="483475"/>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Hexagon 16"/>
          <p:cNvSpPr/>
          <p:nvPr/>
        </p:nvSpPr>
        <p:spPr>
          <a:xfrm>
            <a:off x="3222832" y="3327432"/>
            <a:ext cx="5415026" cy="482568"/>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latin typeface="Trebuchet MS" pitchFamily="34" charset="0"/>
              </a:rPr>
              <a:t>0-50 </a:t>
            </a:r>
            <a:r>
              <a:rPr lang="en-GB" sz="2400" b="1" dirty="0" err="1" smtClean="0">
                <a:latin typeface="Trebuchet MS" pitchFamily="34" charset="0"/>
              </a:rPr>
              <a:t>g</a:t>
            </a:r>
            <a:r>
              <a:rPr lang="en-GB" sz="2400" b="1" dirty="0" smtClean="0">
                <a:latin typeface="Trebuchet MS" pitchFamily="34" charset="0"/>
              </a:rPr>
              <a:t>/km 5%</a:t>
            </a:r>
          </a:p>
        </p:txBody>
      </p:sp>
      <p:cxnSp>
        <p:nvCxnSpPr>
          <p:cNvPr id="18" name="Straight Connector 17"/>
          <p:cNvCxnSpPr/>
          <p:nvPr/>
        </p:nvCxnSpPr>
        <p:spPr>
          <a:xfrm rot="10800000" flipV="1">
            <a:off x="1" y="3534845"/>
            <a:ext cx="3520240" cy="4219"/>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0800000">
            <a:off x="8306585" y="3534848"/>
            <a:ext cx="2143108" cy="0"/>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33866" y="1334561"/>
            <a:ext cx="2827869" cy="2455348"/>
            <a:chOff x="-2556935" y="1884343"/>
            <a:chExt cx="2827869" cy="2455348"/>
          </a:xfrm>
        </p:grpSpPr>
        <p:pic>
          <p:nvPicPr>
            <p:cNvPr id="25" name="Picture 24" descr="blank calender.png"/>
            <p:cNvPicPr>
              <a:picLocks noChangeAspect="1"/>
            </p:cNvPicPr>
            <p:nvPr/>
          </p:nvPicPr>
          <p:blipFill>
            <a:blip r:embed="rId3"/>
            <a:stretch>
              <a:fillRect/>
            </a:stretch>
          </p:blipFill>
          <p:spPr>
            <a:xfrm>
              <a:off x="-2524772" y="1884343"/>
              <a:ext cx="2790631" cy="2438415"/>
            </a:xfrm>
            <a:prstGeom prst="rect">
              <a:avLst/>
            </a:prstGeom>
          </p:spPr>
        </p:pic>
        <p:grpSp>
          <p:nvGrpSpPr>
            <p:cNvPr id="26" name="Group 52"/>
            <p:cNvGrpSpPr/>
            <p:nvPr/>
          </p:nvGrpSpPr>
          <p:grpSpPr>
            <a:xfrm>
              <a:off x="-2556935" y="1884358"/>
              <a:ext cx="2827869" cy="2455333"/>
              <a:chOff x="169335" y="1352552"/>
              <a:chExt cx="3285069" cy="2872788"/>
            </a:xfrm>
          </p:grpSpPr>
          <p:pic>
            <p:nvPicPr>
              <p:cNvPr id="27" name="Picture 26" descr="calander page blank.png"/>
              <p:cNvPicPr>
                <a:picLocks noChangeAspect="1"/>
              </p:cNvPicPr>
              <p:nvPr/>
            </p:nvPicPr>
            <p:blipFill>
              <a:blip r:embed="rId4"/>
              <a:stretch>
                <a:fillRect/>
              </a:stretch>
            </p:blipFill>
            <p:spPr>
              <a:xfrm>
                <a:off x="169335" y="1352552"/>
                <a:ext cx="3285069" cy="2872788"/>
              </a:xfrm>
              <a:prstGeom prst="rect">
                <a:avLst/>
              </a:prstGeom>
            </p:spPr>
          </p:pic>
          <p:sp>
            <p:nvSpPr>
              <p:cNvPr id="28" name="TextBox 27"/>
              <p:cNvSpPr txBox="1"/>
              <p:nvPr/>
            </p:nvSpPr>
            <p:spPr>
              <a:xfrm rot="20791292">
                <a:off x="952147" y="2086254"/>
                <a:ext cx="1806285" cy="1080314"/>
              </a:xfrm>
              <a:prstGeom prst="rect">
                <a:avLst/>
              </a:prstGeom>
              <a:noFill/>
            </p:spPr>
            <p:txBody>
              <a:bodyPr wrap="square" rtlCol="0">
                <a:spAutoFit/>
              </a:bodyPr>
              <a:lstStyle/>
              <a:p>
                <a:r>
                  <a:rPr lang="en-US" sz="2700" dirty="0" smtClean="0"/>
                  <a:t>From 2015</a:t>
                </a:r>
                <a:endParaRPr lang="en-US" sz="2700" dirty="0"/>
              </a:p>
            </p:txBody>
          </p:sp>
        </p:grpSp>
      </p:grpSp>
      <p:pic>
        <p:nvPicPr>
          <p:cNvPr id="39" name="Picture 38" descr="pryus.png"/>
          <p:cNvPicPr>
            <a:picLocks noChangeAspect="1"/>
          </p:cNvPicPr>
          <p:nvPr/>
        </p:nvPicPr>
        <p:blipFill>
          <a:blip r:embed="rId5"/>
          <a:stretch>
            <a:fillRect/>
          </a:stretch>
        </p:blipFill>
        <p:spPr>
          <a:xfrm>
            <a:off x="-923924" y="3420535"/>
            <a:ext cx="6291791" cy="4602812"/>
          </a:xfrm>
          <a:prstGeom prst="rect">
            <a:avLst/>
          </a:prstGeom>
        </p:spPr>
      </p:pic>
      <p:sp>
        <p:nvSpPr>
          <p:cNvPr id="44" name="Hexagon 43"/>
          <p:cNvSpPr/>
          <p:nvPr/>
        </p:nvSpPr>
        <p:spPr>
          <a:xfrm>
            <a:off x="3214428" y="4000131"/>
            <a:ext cx="5465698" cy="483475"/>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Hexagon 44"/>
          <p:cNvSpPr/>
          <p:nvPr/>
        </p:nvSpPr>
        <p:spPr>
          <a:xfrm>
            <a:off x="3256697" y="4004766"/>
            <a:ext cx="5415026" cy="482568"/>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latin typeface="Trebuchet MS" pitchFamily="34" charset="0"/>
              </a:rPr>
              <a:t>51-75 </a:t>
            </a:r>
            <a:r>
              <a:rPr lang="en-GB" sz="2400" b="1" dirty="0" err="1" smtClean="0">
                <a:latin typeface="Trebuchet MS" pitchFamily="34" charset="0"/>
              </a:rPr>
              <a:t>g</a:t>
            </a:r>
            <a:r>
              <a:rPr lang="en-GB" sz="2400" b="1" dirty="0" smtClean="0">
                <a:latin typeface="Trebuchet MS" pitchFamily="34" charset="0"/>
              </a:rPr>
              <a:t>/km 9%</a:t>
            </a:r>
          </a:p>
        </p:txBody>
      </p:sp>
      <p:cxnSp>
        <p:nvCxnSpPr>
          <p:cNvPr id="46" name="Straight Connector 45"/>
          <p:cNvCxnSpPr/>
          <p:nvPr/>
        </p:nvCxnSpPr>
        <p:spPr>
          <a:xfrm rot="10800000" flipV="1">
            <a:off x="33866" y="4212179"/>
            <a:ext cx="3520240" cy="4219"/>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0800000">
            <a:off x="8340450" y="4212182"/>
            <a:ext cx="2143108" cy="0"/>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sp>
        <p:nvSpPr>
          <p:cNvPr id="48" name="Hexagon 47"/>
          <p:cNvSpPr/>
          <p:nvPr/>
        </p:nvSpPr>
        <p:spPr>
          <a:xfrm>
            <a:off x="3197495" y="4677466"/>
            <a:ext cx="5465698" cy="483475"/>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Hexagon 48"/>
          <p:cNvSpPr/>
          <p:nvPr/>
        </p:nvSpPr>
        <p:spPr>
          <a:xfrm>
            <a:off x="3239764" y="4682101"/>
            <a:ext cx="5415026" cy="482568"/>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smtClean="0">
                <a:latin typeface="Trebuchet MS" pitchFamily="34" charset="0"/>
              </a:rPr>
              <a:t>Upto</a:t>
            </a:r>
            <a:r>
              <a:rPr lang="en-GB" sz="2400" b="1" dirty="0" smtClean="0">
                <a:latin typeface="Trebuchet MS" pitchFamily="34" charset="0"/>
              </a:rPr>
              <a:t> 94 </a:t>
            </a:r>
            <a:r>
              <a:rPr lang="en-GB" sz="2400" b="1" dirty="0" err="1" smtClean="0">
                <a:latin typeface="Trebuchet MS" pitchFamily="34" charset="0"/>
              </a:rPr>
              <a:t>g</a:t>
            </a:r>
            <a:r>
              <a:rPr lang="en-GB" sz="2400" b="1" dirty="0" smtClean="0">
                <a:latin typeface="Trebuchet MS" pitchFamily="34" charset="0"/>
              </a:rPr>
              <a:t>/km 13%</a:t>
            </a:r>
          </a:p>
        </p:txBody>
      </p:sp>
      <p:cxnSp>
        <p:nvCxnSpPr>
          <p:cNvPr id="50" name="Straight Connector 49"/>
          <p:cNvCxnSpPr/>
          <p:nvPr/>
        </p:nvCxnSpPr>
        <p:spPr>
          <a:xfrm rot="10800000" flipV="1">
            <a:off x="16933" y="4889514"/>
            <a:ext cx="3520240" cy="4219"/>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0800000">
            <a:off x="8323517" y="4889517"/>
            <a:ext cx="2143108" cy="0"/>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sp>
        <p:nvSpPr>
          <p:cNvPr id="52" name="Hexagon 51"/>
          <p:cNvSpPr/>
          <p:nvPr/>
        </p:nvSpPr>
        <p:spPr>
          <a:xfrm>
            <a:off x="3195676" y="5434532"/>
            <a:ext cx="5465698" cy="903463"/>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 name="Hexagon 52"/>
          <p:cNvSpPr/>
          <p:nvPr/>
        </p:nvSpPr>
        <p:spPr>
          <a:xfrm>
            <a:off x="3221012" y="5431380"/>
            <a:ext cx="5415026" cy="914400"/>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latin typeface="Trebuchet MS" pitchFamily="34" charset="0"/>
              </a:rPr>
              <a:t>All other bands increase by 2%, Capped at 37%</a:t>
            </a:r>
            <a:endParaRPr lang="en-GB" sz="2400" b="1" dirty="0">
              <a:latin typeface="Trebuchet MS" pitchFamily="34" charset="0"/>
            </a:endParaRPr>
          </a:p>
        </p:txBody>
      </p:sp>
      <p:cxnSp>
        <p:nvCxnSpPr>
          <p:cNvPr id="54" name="Straight Connector 53"/>
          <p:cNvCxnSpPr/>
          <p:nvPr/>
        </p:nvCxnSpPr>
        <p:spPr>
          <a:xfrm rot="10800000" flipV="1">
            <a:off x="0" y="5890166"/>
            <a:ext cx="3535352" cy="2633"/>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0800000">
            <a:off x="8321698" y="5888579"/>
            <a:ext cx="2143108" cy="0"/>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childTnLst>
                                </p:cTn>
                              </p:par>
                              <p:par>
                                <p:cTn id="19" presetID="22" presetClass="entr" presetSubtype="8" fill="hold" nodeType="withEffect">
                                  <p:stCondLst>
                                    <p:cond delay="50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2000"/>
                            </p:stCondLst>
                            <p:childTnLst>
                              <p:par>
                                <p:cTn id="23" presetID="10" presetClass="exit" presetSubtype="0" fill="hold" nodeType="afterEffect">
                                  <p:stCondLst>
                                    <p:cond delay="0"/>
                                  </p:stCondLst>
                                  <p:childTnLst>
                                    <p:animEffect transition="out" filter="fade">
                                      <p:cBhvr>
                                        <p:cTn id="24" dur="2000"/>
                                        <p:tgtEl>
                                          <p:spTgt spid="39"/>
                                        </p:tgtEl>
                                      </p:cBhvr>
                                    </p:animEffect>
                                    <p:set>
                                      <p:cBhvr>
                                        <p:cTn id="25" dur="1" fill="hold">
                                          <p:stCondLst>
                                            <p:cond delay="1999"/>
                                          </p:stCondLst>
                                        </p:cTn>
                                        <p:tgtEl>
                                          <p:spTgt spid="39"/>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childTnLst>
                                </p:cTn>
                              </p:par>
                              <p:par>
                                <p:cTn id="38" presetID="22" presetClass="entr" presetSubtype="8" fill="hold" nodeType="withEffect">
                                  <p:stCondLst>
                                    <p:cond delay="50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wipe(left)">
                                      <p:cBhvr>
                                        <p:cTn id="45" dur="500"/>
                                        <p:tgtEl>
                                          <p:spTgt spid="46"/>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wipe(left)">
                                      <p:cBhvr>
                                        <p:cTn id="49" dur="500"/>
                                        <p:tgtEl>
                                          <p:spTgt spid="4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1000"/>
                                        <p:tgtEl>
                                          <p:spTgt spid="45"/>
                                        </p:tgtEl>
                                      </p:cBhvr>
                                    </p:animEffect>
                                  </p:childTnLst>
                                </p:cTn>
                              </p:par>
                              <p:par>
                                <p:cTn id="53" presetID="22" presetClass="entr" presetSubtype="8" fill="hold" nodeType="withEffect">
                                  <p:stCondLst>
                                    <p:cond delay="500"/>
                                  </p:stCondLst>
                                  <p:childTnLst>
                                    <p:set>
                                      <p:cBhvr>
                                        <p:cTn id="54" dur="1" fill="hold">
                                          <p:stCondLst>
                                            <p:cond delay="0"/>
                                          </p:stCondLst>
                                        </p:cTn>
                                        <p:tgtEl>
                                          <p:spTgt spid="47"/>
                                        </p:tgtEl>
                                        <p:attrNameLst>
                                          <p:attrName>style.visibility</p:attrName>
                                        </p:attrNameLst>
                                      </p:cBhvr>
                                      <p:to>
                                        <p:strVal val="visible"/>
                                      </p:to>
                                    </p:set>
                                    <p:animEffect transition="in" filter="wipe(left)">
                                      <p:cBhvr>
                                        <p:cTn id="55" dur="500"/>
                                        <p:tgtEl>
                                          <p:spTgt spid="4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50"/>
                                        </p:tgtEl>
                                        <p:attrNameLst>
                                          <p:attrName>style.visibility</p:attrName>
                                        </p:attrNameLst>
                                      </p:cBhvr>
                                      <p:to>
                                        <p:strVal val="visible"/>
                                      </p:to>
                                    </p:set>
                                    <p:animEffect transition="in" filter="wipe(left)">
                                      <p:cBhvr>
                                        <p:cTn id="60" dur="500"/>
                                        <p:tgtEl>
                                          <p:spTgt spid="50"/>
                                        </p:tgtEl>
                                      </p:cBhvr>
                                    </p:animEffect>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48"/>
                                        </p:tgtEl>
                                        <p:attrNameLst>
                                          <p:attrName>style.visibility</p:attrName>
                                        </p:attrNameLst>
                                      </p:cBhvr>
                                      <p:to>
                                        <p:strVal val="visible"/>
                                      </p:to>
                                    </p:set>
                                    <p:animEffect transition="in" filter="wipe(left)">
                                      <p:cBhvr>
                                        <p:cTn id="64" dur="500"/>
                                        <p:tgtEl>
                                          <p:spTgt spid="4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fade">
                                      <p:cBhvr>
                                        <p:cTn id="67" dur="1000"/>
                                        <p:tgtEl>
                                          <p:spTgt spid="49"/>
                                        </p:tgtEl>
                                      </p:cBhvr>
                                    </p:animEffect>
                                  </p:childTnLst>
                                </p:cTn>
                              </p:par>
                              <p:par>
                                <p:cTn id="68" presetID="22" presetClass="entr" presetSubtype="8" fill="hold" nodeType="withEffect">
                                  <p:stCondLst>
                                    <p:cond delay="500"/>
                                  </p:stCondLst>
                                  <p:childTnLst>
                                    <p:set>
                                      <p:cBhvr>
                                        <p:cTn id="69" dur="1" fill="hold">
                                          <p:stCondLst>
                                            <p:cond delay="0"/>
                                          </p:stCondLst>
                                        </p:cTn>
                                        <p:tgtEl>
                                          <p:spTgt spid="51"/>
                                        </p:tgtEl>
                                        <p:attrNameLst>
                                          <p:attrName>style.visibility</p:attrName>
                                        </p:attrNameLst>
                                      </p:cBhvr>
                                      <p:to>
                                        <p:strVal val="visible"/>
                                      </p:to>
                                    </p:set>
                                    <p:animEffect transition="in" filter="wipe(left)">
                                      <p:cBhvr>
                                        <p:cTn id="70" dur="500"/>
                                        <p:tgtEl>
                                          <p:spTgt spid="51"/>
                                        </p:tgtEl>
                                      </p:cBhvr>
                                    </p:animEffect>
                                  </p:childTnLst>
                                </p:cTn>
                              </p:par>
                            </p:childTnLst>
                          </p:cTn>
                        </p:par>
                        <p:par>
                          <p:cTn id="71" fill="hold">
                            <p:stCondLst>
                              <p:cond delay="1500"/>
                            </p:stCondLst>
                            <p:childTnLst>
                              <p:par>
                                <p:cTn id="72" presetID="22" presetClass="entr" presetSubtype="8" fill="hold" nodeType="afterEffect">
                                  <p:stCondLst>
                                    <p:cond delay="0"/>
                                  </p:stCondLst>
                                  <p:childTnLst>
                                    <p:set>
                                      <p:cBhvr>
                                        <p:cTn id="73" dur="1" fill="hold">
                                          <p:stCondLst>
                                            <p:cond delay="0"/>
                                          </p:stCondLst>
                                        </p:cTn>
                                        <p:tgtEl>
                                          <p:spTgt spid="54"/>
                                        </p:tgtEl>
                                        <p:attrNameLst>
                                          <p:attrName>style.visibility</p:attrName>
                                        </p:attrNameLst>
                                      </p:cBhvr>
                                      <p:to>
                                        <p:strVal val="visible"/>
                                      </p:to>
                                    </p:set>
                                    <p:animEffect transition="in" filter="wipe(left)">
                                      <p:cBhvr>
                                        <p:cTn id="74" dur="500"/>
                                        <p:tgtEl>
                                          <p:spTgt spid="54"/>
                                        </p:tgtEl>
                                      </p:cBhvr>
                                    </p:animEffect>
                                  </p:childTnLst>
                                </p:cTn>
                              </p:par>
                            </p:childTnLst>
                          </p:cTn>
                        </p:par>
                        <p:par>
                          <p:cTn id="75" fill="hold">
                            <p:stCondLst>
                              <p:cond delay="2000"/>
                            </p:stCondLst>
                            <p:childTnLst>
                              <p:par>
                                <p:cTn id="76" presetID="22" presetClass="entr" presetSubtype="8" fill="hold" grpId="0" nodeType="afterEffect">
                                  <p:stCondLst>
                                    <p:cond delay="0"/>
                                  </p:stCondLst>
                                  <p:childTnLst>
                                    <p:set>
                                      <p:cBhvr>
                                        <p:cTn id="77" dur="1" fill="hold">
                                          <p:stCondLst>
                                            <p:cond delay="0"/>
                                          </p:stCondLst>
                                        </p:cTn>
                                        <p:tgtEl>
                                          <p:spTgt spid="52"/>
                                        </p:tgtEl>
                                        <p:attrNameLst>
                                          <p:attrName>style.visibility</p:attrName>
                                        </p:attrNameLst>
                                      </p:cBhvr>
                                      <p:to>
                                        <p:strVal val="visible"/>
                                      </p:to>
                                    </p:set>
                                    <p:animEffect transition="in" filter="wipe(left)">
                                      <p:cBhvr>
                                        <p:cTn id="78" dur="500"/>
                                        <p:tgtEl>
                                          <p:spTgt spid="52"/>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53"/>
                                        </p:tgtEl>
                                        <p:attrNameLst>
                                          <p:attrName>style.visibility</p:attrName>
                                        </p:attrNameLst>
                                      </p:cBhvr>
                                      <p:to>
                                        <p:strVal val="visible"/>
                                      </p:to>
                                    </p:set>
                                    <p:animEffect transition="in" filter="fade">
                                      <p:cBhvr>
                                        <p:cTn id="81" dur="1000"/>
                                        <p:tgtEl>
                                          <p:spTgt spid="53"/>
                                        </p:tgtEl>
                                      </p:cBhvr>
                                    </p:animEffect>
                                  </p:childTnLst>
                                </p:cTn>
                              </p:par>
                              <p:par>
                                <p:cTn id="82" presetID="22" presetClass="entr" presetSubtype="8" fill="hold" nodeType="withEffect">
                                  <p:stCondLst>
                                    <p:cond delay="500"/>
                                  </p:stCondLst>
                                  <p:childTnLst>
                                    <p:set>
                                      <p:cBhvr>
                                        <p:cTn id="83" dur="1" fill="hold">
                                          <p:stCondLst>
                                            <p:cond delay="0"/>
                                          </p:stCondLst>
                                        </p:cTn>
                                        <p:tgtEl>
                                          <p:spTgt spid="55"/>
                                        </p:tgtEl>
                                        <p:attrNameLst>
                                          <p:attrName>style.visibility</p:attrName>
                                        </p:attrNameLst>
                                      </p:cBhvr>
                                      <p:to>
                                        <p:strVal val="visible"/>
                                      </p:to>
                                    </p:set>
                                    <p:animEffect transition="in" filter="wipe(left)">
                                      <p:cBhvr>
                                        <p:cTn id="84"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5" grpId="0" animBg="1"/>
      <p:bldP spid="17" grpId="0" animBg="1"/>
      <p:bldP spid="44" grpId="0" animBg="1"/>
      <p:bldP spid="45" grpId="0" animBg="1"/>
      <p:bldP spid="48" grpId="0" animBg="1"/>
      <p:bldP spid="49" grpId="0" animBg="1"/>
      <p:bldP spid="52" grpId="0" animBg="1"/>
      <p:bldP spid="5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bmw rmt edit.001-001.png"/>
          <p:cNvPicPr>
            <a:picLocks noChangeAspect="1"/>
          </p:cNvPicPr>
          <p:nvPr/>
        </p:nvPicPr>
        <p:blipFill>
          <a:blip r:embed="rId2"/>
          <a:srcRect t="23333" b="15556"/>
          <a:stretch>
            <a:fillRect/>
          </a:stretch>
        </p:blipFill>
        <p:spPr>
          <a:xfrm>
            <a:off x="-1447800" y="4013200"/>
            <a:ext cx="6705600" cy="3073400"/>
          </a:xfrm>
          <a:prstGeom prst="rect">
            <a:avLst/>
          </a:prstGeom>
        </p:spPr>
      </p:pic>
      <p:sp>
        <p:nvSpPr>
          <p:cNvPr id="4" name="Title 3"/>
          <p:cNvSpPr>
            <a:spLocks noGrp="1"/>
          </p:cNvSpPr>
          <p:nvPr>
            <p:ph type="title"/>
          </p:nvPr>
        </p:nvSpPr>
        <p:spPr/>
        <p:txBody>
          <a:bodyPr/>
          <a:lstStyle/>
          <a:p>
            <a:r>
              <a:rPr lang="en-US" dirty="0" smtClean="0"/>
              <a:t>Car Benefits</a:t>
            </a:r>
            <a:endParaRPr lang="en-US" dirty="0"/>
          </a:p>
        </p:txBody>
      </p:sp>
      <p:sp>
        <p:nvSpPr>
          <p:cNvPr id="10" name="Hexagon 9"/>
          <p:cNvSpPr/>
          <p:nvPr/>
        </p:nvSpPr>
        <p:spPr>
          <a:xfrm>
            <a:off x="3195676" y="1980132"/>
            <a:ext cx="5465698" cy="903463"/>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Hexagon 10"/>
          <p:cNvSpPr/>
          <p:nvPr/>
        </p:nvSpPr>
        <p:spPr>
          <a:xfrm>
            <a:off x="3221012" y="1976980"/>
            <a:ext cx="5415026" cy="914400"/>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smtClean="0">
                <a:latin typeface="Trebuchet MS" pitchFamily="34" charset="0"/>
              </a:rPr>
              <a:t>3% Diesel Supplement abolished </a:t>
            </a:r>
            <a:endParaRPr lang="en-GB" sz="2400" b="1" dirty="0">
              <a:latin typeface="Trebuchet MS" pitchFamily="34" charset="0"/>
            </a:endParaRPr>
          </a:p>
        </p:txBody>
      </p:sp>
      <p:cxnSp>
        <p:nvCxnSpPr>
          <p:cNvPr id="12" name="Straight Connector 11"/>
          <p:cNvCxnSpPr/>
          <p:nvPr/>
        </p:nvCxnSpPr>
        <p:spPr>
          <a:xfrm rot="10800000" flipV="1">
            <a:off x="0" y="2435766"/>
            <a:ext cx="3535352" cy="2633"/>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a:off x="8321698" y="2434179"/>
            <a:ext cx="2143108" cy="0"/>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grpSp>
        <p:nvGrpSpPr>
          <p:cNvPr id="2" name="Group 23"/>
          <p:cNvGrpSpPr/>
          <p:nvPr/>
        </p:nvGrpSpPr>
        <p:grpSpPr>
          <a:xfrm>
            <a:off x="33866" y="1334561"/>
            <a:ext cx="2827869" cy="2455348"/>
            <a:chOff x="-2556935" y="1884343"/>
            <a:chExt cx="2827869" cy="2455348"/>
          </a:xfrm>
        </p:grpSpPr>
        <p:pic>
          <p:nvPicPr>
            <p:cNvPr id="25" name="Picture 24" descr="blank calender.png"/>
            <p:cNvPicPr>
              <a:picLocks noChangeAspect="1"/>
            </p:cNvPicPr>
            <p:nvPr/>
          </p:nvPicPr>
          <p:blipFill>
            <a:blip r:embed="rId3"/>
            <a:stretch>
              <a:fillRect/>
            </a:stretch>
          </p:blipFill>
          <p:spPr>
            <a:xfrm>
              <a:off x="-2524772" y="1884343"/>
              <a:ext cx="2790631" cy="2438415"/>
            </a:xfrm>
            <a:prstGeom prst="rect">
              <a:avLst/>
            </a:prstGeom>
          </p:spPr>
        </p:pic>
        <p:grpSp>
          <p:nvGrpSpPr>
            <p:cNvPr id="3" name="Group 52"/>
            <p:cNvGrpSpPr/>
            <p:nvPr/>
          </p:nvGrpSpPr>
          <p:grpSpPr>
            <a:xfrm>
              <a:off x="-2556935" y="1884358"/>
              <a:ext cx="2827869" cy="2455333"/>
              <a:chOff x="169335" y="1352552"/>
              <a:chExt cx="3285069" cy="2872788"/>
            </a:xfrm>
          </p:grpSpPr>
          <p:pic>
            <p:nvPicPr>
              <p:cNvPr id="27" name="Picture 26" descr="calander page blank.png"/>
              <p:cNvPicPr>
                <a:picLocks noChangeAspect="1"/>
              </p:cNvPicPr>
              <p:nvPr/>
            </p:nvPicPr>
            <p:blipFill>
              <a:blip r:embed="rId4"/>
              <a:stretch>
                <a:fillRect/>
              </a:stretch>
            </p:blipFill>
            <p:spPr>
              <a:xfrm>
                <a:off x="169335" y="1352552"/>
                <a:ext cx="3285069" cy="2872788"/>
              </a:xfrm>
              <a:prstGeom prst="rect">
                <a:avLst/>
              </a:prstGeom>
            </p:spPr>
          </p:pic>
          <p:sp>
            <p:nvSpPr>
              <p:cNvPr id="28" name="TextBox 27"/>
              <p:cNvSpPr txBox="1"/>
              <p:nvPr/>
            </p:nvSpPr>
            <p:spPr>
              <a:xfrm rot="20791292">
                <a:off x="952147" y="2086254"/>
                <a:ext cx="1806285" cy="1080314"/>
              </a:xfrm>
              <a:prstGeom prst="rect">
                <a:avLst/>
              </a:prstGeom>
              <a:noFill/>
            </p:spPr>
            <p:txBody>
              <a:bodyPr wrap="square" rtlCol="0">
                <a:spAutoFit/>
              </a:bodyPr>
              <a:lstStyle/>
              <a:p>
                <a:r>
                  <a:rPr lang="en-US" sz="2700" dirty="0" smtClean="0"/>
                  <a:t>From 2016</a:t>
                </a:r>
                <a:endParaRPr lang="en-US" sz="2700" dirty="0"/>
              </a:p>
            </p:txBody>
          </p:sp>
        </p:grpSp>
      </p:grpSp>
      <p:sp>
        <p:nvSpPr>
          <p:cNvPr id="24" name="Hexagon 23"/>
          <p:cNvSpPr/>
          <p:nvPr/>
        </p:nvSpPr>
        <p:spPr>
          <a:xfrm>
            <a:off x="3195676" y="3453371"/>
            <a:ext cx="5465698" cy="903463"/>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Hexagon 25"/>
          <p:cNvSpPr/>
          <p:nvPr/>
        </p:nvSpPr>
        <p:spPr>
          <a:xfrm>
            <a:off x="3221012" y="3450219"/>
            <a:ext cx="5415026" cy="914400"/>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latin typeface="Trebuchet MS" pitchFamily="34" charset="0"/>
              </a:rPr>
              <a:t>All other bands increase by 2%, Capped at 37%</a:t>
            </a:r>
            <a:endParaRPr lang="en-GB" sz="2400" b="1" dirty="0">
              <a:latin typeface="Trebuchet MS" pitchFamily="34" charset="0"/>
            </a:endParaRPr>
          </a:p>
        </p:txBody>
      </p:sp>
      <p:cxnSp>
        <p:nvCxnSpPr>
          <p:cNvPr id="29" name="Straight Connector 28"/>
          <p:cNvCxnSpPr/>
          <p:nvPr/>
        </p:nvCxnSpPr>
        <p:spPr>
          <a:xfrm rot="10800000" flipV="1">
            <a:off x="0" y="3909005"/>
            <a:ext cx="3535352" cy="2633"/>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a:off x="8321698" y="3907418"/>
            <a:ext cx="2143108" cy="0"/>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childTnLst>
                                </p:cTn>
                              </p:par>
                              <p:par>
                                <p:cTn id="19" presetID="22" presetClass="entr" presetSubtype="8" fill="hold" nodeType="withEffect">
                                  <p:stCondLst>
                                    <p:cond delay="50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left)">
                                      <p:cBhvr>
                                        <p:cTn id="25" dur="500"/>
                                        <p:tgtEl>
                                          <p:spTgt spid="29"/>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childTnLst>
                                </p:cTn>
                              </p:par>
                              <p:par>
                                <p:cTn id="33" presetID="22" presetClass="entr" presetSubtype="8" fill="hold" nodeType="withEffect">
                                  <p:stCondLst>
                                    <p:cond delay="500"/>
                                  </p:stCondLst>
                                  <p:childTnLst>
                                    <p:set>
                                      <p:cBhvr>
                                        <p:cTn id="34" dur="1" fill="hold">
                                          <p:stCondLst>
                                            <p:cond delay="0"/>
                                          </p:stCondLst>
                                        </p:cTn>
                                        <p:tgtEl>
                                          <p:spTgt spid="30"/>
                                        </p:tgtEl>
                                        <p:attrNameLst>
                                          <p:attrName>style.visibility</p:attrName>
                                        </p:attrNameLst>
                                      </p:cBhvr>
                                      <p:to>
                                        <p:strVal val="visible"/>
                                      </p:to>
                                    </p:set>
                                    <p:animEffect transition="in" filter="wipe(left)">
                                      <p:cBhvr>
                                        <p:cTn id="3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24" grpId="0" animBg="1"/>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Tax Landscape</a:t>
            </a:r>
            <a:endParaRPr lang="en-US" dirty="0"/>
          </a:p>
        </p:txBody>
      </p:sp>
      <p:pic>
        <p:nvPicPr>
          <p:cNvPr id="3" name="Picture 2"/>
          <p:cNvPicPr>
            <a:picLocks noChangeAspect="1"/>
          </p:cNvPicPr>
          <p:nvPr/>
        </p:nvPicPr>
        <p:blipFill>
          <a:blip r:embed="rId2"/>
          <a:stretch>
            <a:fillRect/>
          </a:stretch>
        </p:blipFill>
        <p:spPr>
          <a:xfrm>
            <a:off x="1557866" y="1617139"/>
            <a:ext cx="2540000" cy="3403600"/>
          </a:xfrm>
          <a:prstGeom prst="rect">
            <a:avLst/>
          </a:prstGeom>
        </p:spPr>
      </p:pic>
      <p:pic>
        <p:nvPicPr>
          <p:cNvPr id="5" name="Picture 4"/>
          <p:cNvPicPr>
            <a:picLocks noChangeAspect="1"/>
          </p:cNvPicPr>
          <p:nvPr/>
        </p:nvPicPr>
        <p:blipFill>
          <a:blip r:embed="rId3"/>
          <a:srcRect l="29231" r="25264" b="9406"/>
          <a:stretch>
            <a:fillRect/>
          </a:stretch>
        </p:blipFill>
        <p:spPr>
          <a:xfrm>
            <a:off x="5858934" y="1634073"/>
            <a:ext cx="2540000" cy="3404912"/>
          </a:xfrm>
          <a:prstGeom prst="rect">
            <a:avLst/>
          </a:prstGeom>
        </p:spPr>
      </p:pic>
      <p:sp>
        <p:nvSpPr>
          <p:cNvPr id="6" name="TextBox 5"/>
          <p:cNvSpPr txBox="1"/>
          <p:nvPr/>
        </p:nvSpPr>
        <p:spPr>
          <a:xfrm>
            <a:off x="1686454" y="5181600"/>
            <a:ext cx="2353733" cy="584776"/>
          </a:xfrm>
          <a:prstGeom prst="rect">
            <a:avLst/>
          </a:prstGeom>
          <a:noFill/>
        </p:spPr>
        <p:txBody>
          <a:bodyPr wrap="square" rtlCol="0">
            <a:spAutoFit/>
          </a:bodyPr>
          <a:lstStyle/>
          <a:p>
            <a:r>
              <a:rPr lang="en-US" dirty="0" smtClean="0"/>
              <a:t>Evasion</a:t>
            </a:r>
            <a:endParaRPr lang="en-US" dirty="0"/>
          </a:p>
        </p:txBody>
      </p:sp>
      <p:sp>
        <p:nvSpPr>
          <p:cNvPr id="7" name="TextBox 6"/>
          <p:cNvSpPr txBox="1"/>
          <p:nvPr/>
        </p:nvSpPr>
        <p:spPr>
          <a:xfrm>
            <a:off x="5953654" y="5249334"/>
            <a:ext cx="2353733" cy="584776"/>
          </a:xfrm>
          <a:prstGeom prst="rect">
            <a:avLst/>
          </a:prstGeom>
          <a:noFill/>
        </p:spPr>
        <p:txBody>
          <a:bodyPr wrap="square" rtlCol="0">
            <a:spAutoFit/>
          </a:bodyPr>
          <a:lstStyle/>
          <a:p>
            <a:r>
              <a:rPr lang="en-US" dirty="0" smtClean="0"/>
              <a:t>Avoidance</a:t>
            </a:r>
            <a:endParaRPr lang="en-US" dirty="0"/>
          </a:p>
        </p:txBody>
      </p:sp>
      <p:sp>
        <p:nvSpPr>
          <p:cNvPr id="8" name="TextBox 7"/>
          <p:cNvSpPr txBox="1"/>
          <p:nvPr/>
        </p:nvSpPr>
        <p:spPr>
          <a:xfrm>
            <a:off x="4477279" y="4504267"/>
            <a:ext cx="1049867" cy="584776"/>
          </a:xfrm>
          <a:prstGeom prst="rect">
            <a:avLst/>
          </a:prstGeom>
          <a:noFill/>
        </p:spPr>
        <p:txBody>
          <a:bodyPr wrap="square" rtlCol="0">
            <a:spAutoFit/>
          </a:bodyPr>
          <a:lstStyle/>
          <a:p>
            <a:r>
              <a:rPr lang="en-US" dirty="0" smtClean="0">
                <a:solidFill>
                  <a:srgbClr val="FF0000"/>
                </a:solidFill>
              </a:rPr>
              <a:t>Vs</a:t>
            </a:r>
            <a:endParaRPr 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slide(fromTop)">
                                      <p:cBhvr>
                                        <p:cTn id="11" dur="500"/>
                                        <p:tgtEl>
                                          <p:spTgt spid="6"/>
                                        </p:tgtEl>
                                      </p:cBhvr>
                                    </p:animEffec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par>
                          <p:cTn id="19" fill="hold">
                            <p:stCondLst>
                              <p:cond delay="1500"/>
                            </p:stCondLst>
                            <p:childTnLst>
                              <p:par>
                                <p:cTn id="20" presetID="12" presetClass="entr" presetSubtype="1"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slide(fromTop)">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mw rmt edit.001-001.png"/>
          <p:cNvPicPr>
            <a:picLocks noChangeAspect="1"/>
          </p:cNvPicPr>
          <p:nvPr/>
        </p:nvPicPr>
        <p:blipFill>
          <a:blip r:embed="rId2"/>
          <a:srcRect t="23333" b="15556"/>
          <a:stretch>
            <a:fillRect/>
          </a:stretch>
        </p:blipFill>
        <p:spPr>
          <a:xfrm>
            <a:off x="-1600200" y="4038600"/>
            <a:ext cx="6705600" cy="3073400"/>
          </a:xfrm>
          <a:prstGeom prst="rect">
            <a:avLst/>
          </a:prstGeom>
        </p:spPr>
      </p:pic>
      <p:sp>
        <p:nvSpPr>
          <p:cNvPr id="2" name="Title 1"/>
          <p:cNvSpPr>
            <a:spLocks noGrp="1"/>
          </p:cNvSpPr>
          <p:nvPr>
            <p:ph type="title"/>
          </p:nvPr>
        </p:nvSpPr>
        <p:spPr/>
        <p:txBody>
          <a:bodyPr/>
          <a:lstStyle/>
          <a:p>
            <a:r>
              <a:rPr lang="en-GB" dirty="0" smtClean="0"/>
              <a:t>Approved Mileage Allowance</a:t>
            </a:r>
            <a:br>
              <a:rPr lang="en-GB" dirty="0" smtClean="0"/>
            </a:br>
            <a:r>
              <a:rPr lang="en-GB" dirty="0" smtClean="0"/>
              <a:t>Payments</a:t>
            </a:r>
            <a:endParaRPr lang="en-GB" dirty="0"/>
          </a:p>
        </p:txBody>
      </p:sp>
      <p:sp>
        <p:nvSpPr>
          <p:cNvPr id="8" name="Rounded Rectangle 7"/>
          <p:cNvSpPr/>
          <p:nvPr/>
        </p:nvSpPr>
        <p:spPr>
          <a:xfrm>
            <a:off x="1446191" y="1903026"/>
            <a:ext cx="3143272" cy="715298"/>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400" dirty="0" smtClean="0"/>
              <a:t>0 – 10,000</a:t>
            </a:r>
            <a:endParaRPr lang="en-GB" sz="2400" dirty="0"/>
          </a:p>
        </p:txBody>
      </p:sp>
      <p:sp>
        <p:nvSpPr>
          <p:cNvPr id="9" name="Rounded Rectangle 8"/>
          <p:cNvSpPr/>
          <p:nvPr/>
        </p:nvSpPr>
        <p:spPr>
          <a:xfrm>
            <a:off x="1446191" y="2832452"/>
            <a:ext cx="3143272" cy="715298"/>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400" dirty="0" smtClean="0"/>
              <a:t>10,000 miles +</a:t>
            </a:r>
            <a:endParaRPr lang="en-GB" sz="2400" dirty="0"/>
          </a:p>
        </p:txBody>
      </p:sp>
      <p:sp>
        <p:nvSpPr>
          <p:cNvPr id="10" name="Rounded Rectangle 9"/>
          <p:cNvSpPr/>
          <p:nvPr/>
        </p:nvSpPr>
        <p:spPr>
          <a:xfrm>
            <a:off x="1446191" y="3776272"/>
            <a:ext cx="3143272" cy="715298"/>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400" dirty="0" smtClean="0"/>
              <a:t>Passengers</a:t>
            </a:r>
            <a:endParaRPr lang="en-GB" sz="2400" dirty="0"/>
          </a:p>
        </p:txBody>
      </p:sp>
      <p:sp>
        <p:nvSpPr>
          <p:cNvPr id="11" name="Rounded Rectangle 10"/>
          <p:cNvSpPr/>
          <p:nvPr/>
        </p:nvSpPr>
        <p:spPr>
          <a:xfrm>
            <a:off x="5067314" y="1900468"/>
            <a:ext cx="2730486" cy="715298"/>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45p per mile</a:t>
            </a:r>
            <a:endParaRPr lang="en-GB" sz="3500" b="1" dirty="0">
              <a:ln>
                <a:solidFill>
                  <a:srgbClr val="000000"/>
                </a:solidFill>
              </a:ln>
            </a:endParaRPr>
          </a:p>
        </p:txBody>
      </p:sp>
      <p:sp>
        <p:nvSpPr>
          <p:cNvPr id="12" name="Rounded Rectangle 11"/>
          <p:cNvSpPr/>
          <p:nvPr/>
        </p:nvSpPr>
        <p:spPr>
          <a:xfrm>
            <a:off x="5067314" y="2829894"/>
            <a:ext cx="2730486" cy="715298"/>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25p per mile</a:t>
            </a:r>
            <a:endParaRPr lang="en-GB" sz="3500" b="1" dirty="0">
              <a:ln>
                <a:solidFill>
                  <a:srgbClr val="000000"/>
                </a:solidFill>
              </a:ln>
            </a:endParaRPr>
          </a:p>
        </p:txBody>
      </p:sp>
      <p:sp>
        <p:nvSpPr>
          <p:cNvPr id="13" name="Rounded Rectangle 12"/>
          <p:cNvSpPr/>
          <p:nvPr/>
        </p:nvSpPr>
        <p:spPr>
          <a:xfrm>
            <a:off x="5067314" y="3773714"/>
            <a:ext cx="2730486" cy="715298"/>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5p per mile</a:t>
            </a:r>
            <a:endParaRPr lang="en-GB" sz="3500" b="1" dirty="0">
              <a:ln>
                <a:solidFill>
                  <a:srgbClr val="000000"/>
                </a:solidFill>
              </a:ln>
            </a:endParaRPr>
          </a:p>
        </p:txBody>
      </p:sp>
      <p:sp>
        <p:nvSpPr>
          <p:cNvPr id="14" name="Hexagon 13"/>
          <p:cNvSpPr/>
          <p:nvPr/>
        </p:nvSpPr>
        <p:spPr>
          <a:xfrm>
            <a:off x="1951070" y="4955721"/>
            <a:ext cx="5465698" cy="1217165"/>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Hexagon 14"/>
          <p:cNvSpPr/>
          <p:nvPr/>
        </p:nvSpPr>
        <p:spPr>
          <a:xfrm>
            <a:off x="1976406" y="4948770"/>
            <a:ext cx="5415026" cy="1231900"/>
          </a:xfrm>
          <a:prstGeom prst="hexagon">
            <a:avLst/>
          </a:prstGeom>
          <a:solidFill>
            <a:srgbClr val="2C819D"/>
          </a:solidFill>
          <a:ln w="38100">
            <a:solidFill>
              <a:srgbClr val="2C8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t>If company only reimburses part, tax relief can be claimed on balance</a:t>
            </a:r>
            <a:endParaRPr lang="en-GB" sz="2400" dirty="0"/>
          </a:p>
        </p:txBody>
      </p:sp>
      <p:cxnSp>
        <p:nvCxnSpPr>
          <p:cNvPr id="16" name="Straight Connector 15"/>
          <p:cNvCxnSpPr/>
          <p:nvPr/>
        </p:nvCxnSpPr>
        <p:spPr>
          <a:xfrm rot="10800000">
            <a:off x="76200" y="5571070"/>
            <a:ext cx="2214546" cy="0"/>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7077092" y="5571070"/>
            <a:ext cx="2143108" cy="0"/>
          </a:xfrm>
          <a:prstGeom prst="line">
            <a:avLst/>
          </a:prstGeom>
          <a:ln w="38100">
            <a:solidFill>
              <a:srgbClr val="2C819D"/>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000"/>
                            </p:stCondLst>
                            <p:childTnLst>
                              <p:par>
                                <p:cTn id="9" presetID="1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slide(fromLeft)">
                                      <p:cBhvr>
                                        <p:cTn id="11" dur="500"/>
                                        <p:tgtEl>
                                          <p:spTgt spid="11"/>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par>
                          <p:cTn id="16" fill="hold">
                            <p:stCondLst>
                              <p:cond delay="2500"/>
                            </p:stCondLst>
                            <p:childTnLst>
                              <p:par>
                                <p:cTn id="17" presetID="1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slide(fromLeft)">
                                      <p:cBhvr>
                                        <p:cTn id="19" dur="500"/>
                                        <p:tgtEl>
                                          <p:spTgt spid="12"/>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childTnLst>
                                </p:cTn>
                              </p:par>
                            </p:childTnLst>
                          </p:cTn>
                        </p:par>
                        <p:par>
                          <p:cTn id="24" fill="hold">
                            <p:stCondLst>
                              <p:cond delay="4000"/>
                            </p:stCondLst>
                            <p:childTnLst>
                              <p:par>
                                <p:cTn id="25" presetID="12" presetClass="entr" presetSubtype="8"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slide(from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childTnLst>
                                </p:cTn>
                              </p:par>
                              <p:par>
                                <p:cTn id="40" presetID="22" presetClass="entr" presetSubtype="8" fill="hold" nodeType="withEffect">
                                  <p:stCondLst>
                                    <p:cond delay="50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&amp; Development Tax</a:t>
            </a:r>
            <a:endParaRPr lang="en-US" dirty="0"/>
          </a:p>
        </p:txBody>
      </p:sp>
      <p:sp>
        <p:nvSpPr>
          <p:cNvPr id="5" name="Rounded Rectangle 4"/>
          <p:cNvSpPr/>
          <p:nvPr/>
        </p:nvSpPr>
        <p:spPr>
          <a:xfrm>
            <a:off x="4419600" y="2316674"/>
            <a:ext cx="4318000" cy="663575"/>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t>225% for </a:t>
            </a:r>
            <a:r>
              <a:rPr lang="en-GB" sz="2400" dirty="0" err="1" smtClean="0"/>
              <a:t>SME’s</a:t>
            </a:r>
            <a:endParaRPr lang="en-GB" sz="2400" dirty="0"/>
          </a:p>
        </p:txBody>
      </p:sp>
      <p:sp>
        <p:nvSpPr>
          <p:cNvPr id="6" name="Rounded Rectangle 5"/>
          <p:cNvSpPr/>
          <p:nvPr/>
        </p:nvSpPr>
        <p:spPr>
          <a:xfrm>
            <a:off x="4419599" y="3072994"/>
            <a:ext cx="4318000" cy="974060"/>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t>Removal of PAYE/NIC</a:t>
            </a:r>
          </a:p>
          <a:p>
            <a:r>
              <a:rPr lang="en-GB" sz="2400" dirty="0" smtClean="0"/>
              <a:t>Liability Cap</a:t>
            </a:r>
            <a:endParaRPr lang="en-GB" sz="2400" dirty="0"/>
          </a:p>
        </p:txBody>
      </p:sp>
      <p:sp>
        <p:nvSpPr>
          <p:cNvPr id="7" name="Rounded Rectangle 6"/>
          <p:cNvSpPr/>
          <p:nvPr/>
        </p:nvSpPr>
        <p:spPr>
          <a:xfrm>
            <a:off x="4419598" y="4139798"/>
            <a:ext cx="4318000" cy="974060"/>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t>£10k minimum Expenditure Requirement Abolished</a:t>
            </a:r>
            <a:endParaRPr lang="en-GB" sz="2400" dirty="0"/>
          </a:p>
        </p:txBody>
      </p:sp>
      <p:pic>
        <p:nvPicPr>
          <p:cNvPr id="13" name="Picture 12"/>
          <p:cNvPicPr>
            <a:picLocks noChangeAspect="1"/>
          </p:cNvPicPr>
          <p:nvPr/>
        </p:nvPicPr>
        <p:blipFill>
          <a:blip r:embed="rId2"/>
          <a:stretch>
            <a:fillRect/>
          </a:stretch>
        </p:blipFill>
        <p:spPr>
          <a:xfrm>
            <a:off x="646113" y="1979083"/>
            <a:ext cx="3371851" cy="33718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&amp; Development Tax</a:t>
            </a:r>
            <a:endParaRPr lang="en-US" dirty="0"/>
          </a:p>
        </p:txBody>
      </p:sp>
      <p:pic>
        <p:nvPicPr>
          <p:cNvPr id="8" name="Picture 7" descr="blank calender.png"/>
          <p:cNvPicPr>
            <a:picLocks noChangeAspect="1"/>
          </p:cNvPicPr>
          <p:nvPr/>
        </p:nvPicPr>
        <p:blipFill>
          <a:blip r:embed="rId2"/>
          <a:stretch>
            <a:fillRect/>
          </a:stretch>
        </p:blipFill>
        <p:spPr>
          <a:xfrm>
            <a:off x="774087" y="2015074"/>
            <a:ext cx="3313854" cy="2895600"/>
          </a:xfrm>
          <a:prstGeom prst="rect">
            <a:avLst/>
          </a:prstGeom>
        </p:spPr>
      </p:pic>
      <p:pic>
        <p:nvPicPr>
          <p:cNvPr id="9" name="Picture 8" descr="calander page 2.png"/>
          <p:cNvPicPr>
            <a:picLocks noChangeAspect="1"/>
          </p:cNvPicPr>
          <p:nvPr/>
        </p:nvPicPr>
        <p:blipFill>
          <a:blip r:embed="rId3"/>
          <a:stretch>
            <a:fillRect/>
          </a:stretch>
        </p:blipFill>
        <p:spPr>
          <a:xfrm>
            <a:off x="919171" y="2002820"/>
            <a:ext cx="3121006" cy="2890921"/>
          </a:xfrm>
          <a:prstGeom prst="rect">
            <a:avLst/>
          </a:prstGeom>
        </p:spPr>
      </p:pic>
      <p:sp>
        <p:nvSpPr>
          <p:cNvPr id="10" name="Rounded Rectangle 9"/>
          <p:cNvSpPr/>
          <p:nvPr/>
        </p:nvSpPr>
        <p:spPr>
          <a:xfrm>
            <a:off x="4428064" y="1870749"/>
            <a:ext cx="4318000" cy="1482052"/>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t>Introduction of an ‘Above the Line’ R&amp;D Tax Credit for Large Companies</a:t>
            </a:r>
            <a:endParaRPr lang="en-GB" sz="2400" dirty="0"/>
          </a:p>
        </p:txBody>
      </p:sp>
      <p:pic>
        <p:nvPicPr>
          <p:cNvPr id="11" name="Picture 10" descr="calander page blank.png"/>
          <p:cNvPicPr>
            <a:picLocks noChangeAspect="1"/>
          </p:cNvPicPr>
          <p:nvPr/>
        </p:nvPicPr>
        <p:blipFill>
          <a:blip r:embed="rId4"/>
          <a:srcRect l="26486" t="22803"/>
          <a:stretch>
            <a:fillRect/>
          </a:stretch>
        </p:blipFill>
        <p:spPr>
          <a:xfrm>
            <a:off x="1669507" y="2692408"/>
            <a:ext cx="2302935" cy="2099735"/>
          </a:xfrm>
          <a:prstGeom prst="rect">
            <a:avLst/>
          </a:prstGeom>
        </p:spPr>
      </p:pic>
      <p:sp>
        <p:nvSpPr>
          <p:cNvPr id="12" name="TextBox 11"/>
          <p:cNvSpPr txBox="1"/>
          <p:nvPr/>
        </p:nvSpPr>
        <p:spPr>
          <a:xfrm rot="20791292">
            <a:off x="1750700" y="2546755"/>
            <a:ext cx="1554895" cy="1615827"/>
          </a:xfrm>
          <a:prstGeom prst="rect">
            <a:avLst/>
          </a:prstGeom>
          <a:noFill/>
        </p:spPr>
        <p:txBody>
          <a:bodyPr wrap="square" rtlCol="0">
            <a:spAutoFit/>
          </a:bodyPr>
          <a:lstStyle/>
          <a:p>
            <a:r>
              <a:rPr lang="en-US" sz="3300" dirty="0" smtClean="0"/>
              <a:t>1</a:t>
            </a:r>
            <a:r>
              <a:rPr lang="en-US" sz="3300" baseline="30000" dirty="0" smtClean="0"/>
              <a:t>st</a:t>
            </a:r>
            <a:r>
              <a:rPr lang="en-US" sz="3300" dirty="0" smtClean="0"/>
              <a:t> April 2013</a:t>
            </a:r>
            <a:endParaRPr lang="en-US" sz="3300" dirty="0"/>
          </a:p>
        </p:txBody>
      </p:sp>
      <p:sp>
        <p:nvSpPr>
          <p:cNvPr id="13" name="Rounded Rectangle 12"/>
          <p:cNvSpPr/>
          <p:nvPr/>
        </p:nvSpPr>
        <p:spPr>
          <a:xfrm>
            <a:off x="4428064" y="3691467"/>
            <a:ext cx="4318000" cy="1168400"/>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t>10% Credit</a:t>
            </a:r>
          </a:p>
          <a:p>
            <a:r>
              <a:rPr lang="en-GB" sz="2400" dirty="0" smtClean="0"/>
              <a:t>Taxable/ Repayable</a:t>
            </a:r>
            <a:endParaRPr lang="en-GB"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Patent Box</a:t>
            </a:r>
            <a:endParaRPr lang="en-US" dirty="0"/>
          </a:p>
        </p:txBody>
      </p:sp>
      <p:pic>
        <p:nvPicPr>
          <p:cNvPr id="3" name="Picture 2" descr="blank calender.png"/>
          <p:cNvPicPr>
            <a:picLocks noChangeAspect="1"/>
          </p:cNvPicPr>
          <p:nvPr/>
        </p:nvPicPr>
        <p:blipFill>
          <a:blip r:embed="rId2"/>
          <a:stretch>
            <a:fillRect/>
          </a:stretch>
        </p:blipFill>
        <p:spPr>
          <a:xfrm>
            <a:off x="317021" y="1185340"/>
            <a:ext cx="2616200" cy="2286000"/>
          </a:xfrm>
          <a:prstGeom prst="rect">
            <a:avLst/>
          </a:prstGeom>
        </p:spPr>
      </p:pic>
      <p:pic>
        <p:nvPicPr>
          <p:cNvPr id="4" name="Picture 3" descr="calander page 2.png"/>
          <p:cNvPicPr>
            <a:picLocks noChangeAspect="1"/>
          </p:cNvPicPr>
          <p:nvPr/>
        </p:nvPicPr>
        <p:blipFill>
          <a:blip r:embed="rId3"/>
          <a:srcRect b="70147"/>
          <a:stretch>
            <a:fillRect/>
          </a:stretch>
        </p:blipFill>
        <p:spPr>
          <a:xfrm>
            <a:off x="424871" y="1202409"/>
            <a:ext cx="2463954" cy="643324"/>
          </a:xfrm>
          <a:prstGeom prst="rect">
            <a:avLst/>
          </a:prstGeom>
        </p:spPr>
      </p:pic>
      <p:sp>
        <p:nvSpPr>
          <p:cNvPr id="6" name="Rounded Rectangle 5"/>
          <p:cNvSpPr/>
          <p:nvPr/>
        </p:nvSpPr>
        <p:spPr>
          <a:xfrm>
            <a:off x="3251200" y="1387807"/>
            <a:ext cx="5588000" cy="1236859"/>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t>Elect to Apply 10% Tax Rate (phased in over 5 Years) to Profits Arising from Qualifying Patents on Worldwide Income</a:t>
            </a:r>
            <a:endParaRPr lang="en-GB" sz="2400" dirty="0"/>
          </a:p>
        </p:txBody>
      </p:sp>
      <p:sp>
        <p:nvSpPr>
          <p:cNvPr id="7" name="Rounded Rectangle 6"/>
          <p:cNvSpPr/>
          <p:nvPr/>
        </p:nvSpPr>
        <p:spPr>
          <a:xfrm>
            <a:off x="3234266" y="2793274"/>
            <a:ext cx="5588000" cy="1236859"/>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t>Includes Items Incorporating a Qualifying Item</a:t>
            </a:r>
            <a:endParaRPr lang="en-GB" sz="2400" dirty="0"/>
          </a:p>
        </p:txBody>
      </p:sp>
      <p:sp>
        <p:nvSpPr>
          <p:cNvPr id="8" name="Rounded Rectangle 7"/>
          <p:cNvSpPr/>
          <p:nvPr/>
        </p:nvSpPr>
        <p:spPr>
          <a:xfrm>
            <a:off x="3217332" y="4198741"/>
            <a:ext cx="5588000" cy="1236859"/>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t>Restriction to only UK &amp; European Patents</a:t>
            </a:r>
            <a:endParaRPr lang="en-GB" sz="2400" dirty="0"/>
          </a:p>
        </p:txBody>
      </p:sp>
      <p:sp>
        <p:nvSpPr>
          <p:cNvPr id="9" name="Rounded Rectangle 8"/>
          <p:cNvSpPr/>
          <p:nvPr/>
        </p:nvSpPr>
        <p:spPr>
          <a:xfrm>
            <a:off x="4444996" y="5761159"/>
            <a:ext cx="3098804" cy="685896"/>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t>Incorporation?</a:t>
            </a:r>
            <a:endParaRPr lang="en-GB" sz="2400" dirty="0"/>
          </a:p>
        </p:txBody>
      </p:sp>
      <p:sp>
        <p:nvSpPr>
          <p:cNvPr id="11" name="Rectangle 10"/>
          <p:cNvSpPr/>
          <p:nvPr/>
        </p:nvSpPr>
        <p:spPr>
          <a:xfrm>
            <a:off x="1967442" y="1773767"/>
            <a:ext cx="335492" cy="160866"/>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rot="20791292">
            <a:off x="937901" y="1775404"/>
            <a:ext cx="1554895" cy="923330"/>
          </a:xfrm>
          <a:prstGeom prst="rect">
            <a:avLst/>
          </a:prstGeom>
          <a:noFill/>
        </p:spPr>
        <p:txBody>
          <a:bodyPr wrap="square" rtlCol="0">
            <a:spAutoFit/>
          </a:bodyPr>
          <a:lstStyle/>
          <a:p>
            <a:r>
              <a:rPr lang="en-US" sz="2700" dirty="0" smtClean="0"/>
              <a:t>1</a:t>
            </a:r>
            <a:r>
              <a:rPr lang="en-US" sz="2700" baseline="30000" dirty="0" smtClean="0"/>
              <a:t>st</a:t>
            </a:r>
            <a:r>
              <a:rPr lang="en-US" sz="2700" dirty="0" smtClean="0"/>
              <a:t> April 2013</a:t>
            </a:r>
            <a:endParaRPr lang="en-US" sz="27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rcRect t="72936"/>
          <a:stretch>
            <a:fillRect/>
          </a:stretch>
        </p:blipFill>
        <p:spPr>
          <a:xfrm>
            <a:off x="2427161" y="4274247"/>
            <a:ext cx="4337304" cy="62941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1066" y="602217"/>
            <a:ext cx="5654568" cy="3512583"/>
          </a:xfrm>
          <a:prstGeom prst="rect">
            <a:avLst/>
          </a:prstGeom>
          <a:effectLst>
            <a:reflection stA="40000" endPos="32000" dist="12700" dir="5400000" sy="-100000" algn="bl" rotWithShape="0"/>
          </a:effectLst>
        </p:spPr>
      </p:pic>
      <p:sp>
        <p:nvSpPr>
          <p:cNvPr id="3081" name="TextBox 10"/>
          <p:cNvSpPr txBox="1">
            <a:spLocks noChangeArrowheads="1"/>
          </p:cNvSpPr>
          <p:nvPr/>
        </p:nvSpPr>
        <p:spPr bwMode="auto">
          <a:xfrm>
            <a:off x="3011212" y="5173658"/>
            <a:ext cx="3143809" cy="1077218"/>
          </a:xfrm>
          <a:prstGeom prst="rect">
            <a:avLst/>
          </a:prstGeom>
          <a:noFill/>
          <a:ln w="9525">
            <a:noFill/>
            <a:miter lim="800000"/>
            <a:headEnd/>
            <a:tailEnd/>
          </a:ln>
        </p:spPr>
        <p:txBody>
          <a:bodyPr wrap="none">
            <a:prstTxWarp prst="textNoShape">
              <a:avLst/>
            </a:prstTxWarp>
            <a:spAutoFit/>
          </a:bodyPr>
          <a:lstStyle/>
          <a:p>
            <a:pPr algn="ctr"/>
            <a:r>
              <a:rPr lang="en-GB" sz="3200" b="1" dirty="0" smtClean="0"/>
              <a:t>Budget Report </a:t>
            </a:r>
          </a:p>
          <a:p>
            <a:pPr algn="ctr"/>
            <a:r>
              <a:rPr lang="en-GB" b="1" dirty="0" smtClean="0"/>
              <a:t>March 2013</a:t>
            </a:r>
            <a:endParaRPr lang="en-GB" sz="3200" dirty="0"/>
          </a:p>
        </p:txBody>
      </p:sp>
    </p:spTree>
  </p:cSld>
  <p:clrMapOvr>
    <a:masterClrMapping/>
  </p:clrMapOvr>
  <p:transition spd="slow">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GB" sz="3600" dirty="0" smtClean="0"/>
              <a:t>Capital Gains Tax</a:t>
            </a:r>
          </a:p>
        </p:txBody>
      </p:sp>
      <p:sp>
        <p:nvSpPr>
          <p:cNvPr id="5" name="TextBox 4"/>
          <p:cNvSpPr txBox="1"/>
          <p:nvPr/>
        </p:nvSpPr>
        <p:spPr>
          <a:xfrm>
            <a:off x="3834645" y="1215542"/>
            <a:ext cx="3124200" cy="477054"/>
          </a:xfrm>
          <a:prstGeom prst="rect">
            <a:avLst/>
          </a:prstGeom>
          <a:noFill/>
        </p:spPr>
        <p:txBody>
          <a:bodyPr wrap="square" rtlCol="0">
            <a:spAutoFit/>
          </a:bodyPr>
          <a:lstStyle/>
          <a:p>
            <a:r>
              <a:rPr lang="en-GB" sz="2500" dirty="0" smtClean="0">
                <a:solidFill>
                  <a:srgbClr val="008080"/>
                </a:solidFill>
              </a:rPr>
              <a:t>2012-2013</a:t>
            </a:r>
            <a:endParaRPr lang="en-GB" sz="2500" dirty="0">
              <a:solidFill>
                <a:srgbClr val="008080"/>
              </a:solidFill>
            </a:endParaRPr>
          </a:p>
        </p:txBody>
      </p:sp>
      <p:sp>
        <p:nvSpPr>
          <p:cNvPr id="7" name="Rounded Rectangle 6"/>
          <p:cNvSpPr/>
          <p:nvPr/>
        </p:nvSpPr>
        <p:spPr>
          <a:xfrm>
            <a:off x="467825" y="1752600"/>
            <a:ext cx="3367118" cy="1143000"/>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400" dirty="0" smtClean="0"/>
              <a:t>Non Business Assets</a:t>
            </a:r>
            <a:endParaRPr lang="en-GB" sz="2400" dirty="0"/>
          </a:p>
        </p:txBody>
      </p:sp>
      <p:sp>
        <p:nvSpPr>
          <p:cNvPr id="13" name="Rounded Rectangle 12"/>
          <p:cNvSpPr/>
          <p:nvPr/>
        </p:nvSpPr>
        <p:spPr>
          <a:xfrm>
            <a:off x="4446713" y="1747834"/>
            <a:ext cx="1909770"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18%</a:t>
            </a:r>
            <a:endParaRPr lang="en-GB" sz="3500" b="1" dirty="0">
              <a:ln>
                <a:solidFill>
                  <a:srgbClr val="000000"/>
                </a:solidFill>
              </a:ln>
            </a:endParaRPr>
          </a:p>
        </p:txBody>
      </p:sp>
      <p:sp>
        <p:nvSpPr>
          <p:cNvPr id="19" name="Rounded Rectangle 18"/>
          <p:cNvSpPr/>
          <p:nvPr/>
        </p:nvSpPr>
        <p:spPr>
          <a:xfrm>
            <a:off x="6721550" y="1746250"/>
            <a:ext cx="1909770"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18%</a:t>
            </a:r>
            <a:endParaRPr lang="en-GB" sz="3500" b="1" dirty="0">
              <a:ln>
                <a:solidFill>
                  <a:srgbClr val="000000"/>
                </a:solidFill>
              </a:ln>
            </a:endParaRPr>
          </a:p>
        </p:txBody>
      </p:sp>
      <p:sp>
        <p:nvSpPr>
          <p:cNvPr id="15" name="TextBox 14"/>
          <p:cNvSpPr txBox="1"/>
          <p:nvPr/>
        </p:nvSpPr>
        <p:spPr>
          <a:xfrm>
            <a:off x="6112930" y="1215542"/>
            <a:ext cx="3124200" cy="477054"/>
          </a:xfrm>
          <a:prstGeom prst="rect">
            <a:avLst/>
          </a:prstGeom>
          <a:noFill/>
        </p:spPr>
        <p:txBody>
          <a:bodyPr wrap="square" rtlCol="0">
            <a:spAutoFit/>
          </a:bodyPr>
          <a:lstStyle/>
          <a:p>
            <a:r>
              <a:rPr lang="en-GB" sz="2500" dirty="0" smtClean="0">
                <a:solidFill>
                  <a:srgbClr val="008080"/>
                </a:solidFill>
              </a:rPr>
              <a:t>2013-14</a:t>
            </a:r>
            <a:endParaRPr lang="en-GB" sz="2500" dirty="0">
              <a:solidFill>
                <a:srgbClr val="008080"/>
              </a:solidFill>
            </a:endParaRPr>
          </a:p>
        </p:txBody>
      </p:sp>
      <p:sp>
        <p:nvSpPr>
          <p:cNvPr id="16" name="Rounded Rectangle 15"/>
          <p:cNvSpPr/>
          <p:nvPr/>
        </p:nvSpPr>
        <p:spPr>
          <a:xfrm>
            <a:off x="467825" y="3049945"/>
            <a:ext cx="3367118" cy="500066"/>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400" dirty="0" smtClean="0"/>
              <a:t>Business Assets</a:t>
            </a:r>
            <a:endParaRPr lang="en-GB" sz="2400" dirty="0"/>
          </a:p>
        </p:txBody>
      </p:sp>
      <p:sp>
        <p:nvSpPr>
          <p:cNvPr id="17" name="Rounded Rectangle 16"/>
          <p:cNvSpPr/>
          <p:nvPr/>
        </p:nvSpPr>
        <p:spPr>
          <a:xfrm>
            <a:off x="4446713" y="3051432"/>
            <a:ext cx="1909770"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10%</a:t>
            </a:r>
            <a:endParaRPr lang="en-GB" sz="3500" b="1" dirty="0">
              <a:ln>
                <a:solidFill>
                  <a:srgbClr val="000000"/>
                </a:solidFill>
              </a:ln>
            </a:endParaRPr>
          </a:p>
        </p:txBody>
      </p:sp>
      <p:sp>
        <p:nvSpPr>
          <p:cNvPr id="18" name="Rounded Rectangle 17"/>
          <p:cNvSpPr/>
          <p:nvPr/>
        </p:nvSpPr>
        <p:spPr>
          <a:xfrm>
            <a:off x="6721550" y="3052597"/>
            <a:ext cx="1909770"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10%</a:t>
            </a:r>
            <a:endParaRPr lang="en-GB" sz="3500" b="1" dirty="0">
              <a:ln>
                <a:solidFill>
                  <a:srgbClr val="000000"/>
                </a:solidFill>
              </a:ln>
            </a:endParaRPr>
          </a:p>
        </p:txBody>
      </p:sp>
      <p:sp>
        <p:nvSpPr>
          <p:cNvPr id="21" name="Rounded Rectangle 20"/>
          <p:cNvSpPr/>
          <p:nvPr/>
        </p:nvSpPr>
        <p:spPr>
          <a:xfrm>
            <a:off x="467825" y="3704356"/>
            <a:ext cx="3367118" cy="500066"/>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400" dirty="0" smtClean="0"/>
              <a:t>Lifetime Allowance</a:t>
            </a:r>
            <a:endParaRPr lang="en-GB" sz="2400" dirty="0"/>
          </a:p>
        </p:txBody>
      </p:sp>
      <p:sp>
        <p:nvSpPr>
          <p:cNvPr id="24" name="Rounded Rectangle 23"/>
          <p:cNvSpPr/>
          <p:nvPr/>
        </p:nvSpPr>
        <p:spPr>
          <a:xfrm>
            <a:off x="4446713" y="3709579"/>
            <a:ext cx="1909770"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£10m</a:t>
            </a:r>
            <a:endParaRPr lang="en-GB" sz="3500" b="1" dirty="0">
              <a:ln>
                <a:solidFill>
                  <a:srgbClr val="000000"/>
                </a:solidFill>
              </a:ln>
            </a:endParaRPr>
          </a:p>
        </p:txBody>
      </p:sp>
      <p:sp>
        <p:nvSpPr>
          <p:cNvPr id="25" name="Rounded Rectangle 24"/>
          <p:cNvSpPr/>
          <p:nvPr/>
        </p:nvSpPr>
        <p:spPr>
          <a:xfrm>
            <a:off x="6721550" y="3708945"/>
            <a:ext cx="1909770"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£10m</a:t>
            </a:r>
            <a:endParaRPr lang="en-GB" sz="3500" b="1" dirty="0">
              <a:ln>
                <a:solidFill>
                  <a:srgbClr val="000000"/>
                </a:solidFill>
              </a:ln>
            </a:endParaRPr>
          </a:p>
        </p:txBody>
      </p:sp>
      <p:sp>
        <p:nvSpPr>
          <p:cNvPr id="26" name="Rounded Rectangle 25"/>
          <p:cNvSpPr/>
          <p:nvPr/>
        </p:nvSpPr>
        <p:spPr>
          <a:xfrm>
            <a:off x="467825" y="4358767"/>
            <a:ext cx="3367118" cy="500066"/>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400" dirty="0" smtClean="0"/>
              <a:t>Trustees</a:t>
            </a:r>
            <a:endParaRPr lang="en-GB" sz="2400" dirty="0"/>
          </a:p>
        </p:txBody>
      </p:sp>
      <p:sp>
        <p:nvSpPr>
          <p:cNvPr id="27" name="Rounded Rectangle 26"/>
          <p:cNvSpPr/>
          <p:nvPr/>
        </p:nvSpPr>
        <p:spPr>
          <a:xfrm>
            <a:off x="4446713" y="4363493"/>
            <a:ext cx="1909770"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28%</a:t>
            </a:r>
            <a:endParaRPr lang="en-GB" sz="3500" b="1" dirty="0">
              <a:ln>
                <a:solidFill>
                  <a:srgbClr val="000000"/>
                </a:solidFill>
              </a:ln>
            </a:endParaRPr>
          </a:p>
        </p:txBody>
      </p:sp>
      <p:sp>
        <p:nvSpPr>
          <p:cNvPr id="28" name="Rounded Rectangle 27"/>
          <p:cNvSpPr/>
          <p:nvPr/>
        </p:nvSpPr>
        <p:spPr>
          <a:xfrm>
            <a:off x="6721550" y="4361060"/>
            <a:ext cx="1909770"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28%</a:t>
            </a:r>
            <a:endParaRPr lang="en-GB" sz="3500" b="1" dirty="0">
              <a:ln>
                <a:solidFill>
                  <a:srgbClr val="000000"/>
                </a:solidFill>
              </a:ln>
            </a:endParaRPr>
          </a:p>
        </p:txBody>
      </p:sp>
      <p:sp>
        <p:nvSpPr>
          <p:cNvPr id="20" name="Rounded Rectangle 19"/>
          <p:cNvSpPr/>
          <p:nvPr/>
        </p:nvSpPr>
        <p:spPr>
          <a:xfrm>
            <a:off x="6721550" y="2392015"/>
            <a:ext cx="1909770"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28%</a:t>
            </a:r>
            <a:endParaRPr lang="en-GB" sz="3500" b="1" dirty="0">
              <a:ln>
                <a:solidFill>
                  <a:srgbClr val="000000"/>
                </a:solidFill>
              </a:ln>
            </a:endParaRPr>
          </a:p>
        </p:txBody>
      </p:sp>
      <p:sp>
        <p:nvSpPr>
          <p:cNvPr id="29" name="Rounded Rectangle 28"/>
          <p:cNvSpPr/>
          <p:nvPr/>
        </p:nvSpPr>
        <p:spPr>
          <a:xfrm>
            <a:off x="4446713" y="2393282"/>
            <a:ext cx="1909770"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28%</a:t>
            </a:r>
            <a:endParaRPr lang="en-GB" sz="3500" b="1" dirty="0">
              <a:ln>
                <a:solidFill>
                  <a:srgbClr val="000000"/>
                </a:solidFill>
              </a:ln>
            </a:endParaRPr>
          </a:p>
        </p:txBody>
      </p:sp>
      <p:sp>
        <p:nvSpPr>
          <p:cNvPr id="30" name="Rounded Rectangle 29"/>
          <p:cNvSpPr/>
          <p:nvPr/>
        </p:nvSpPr>
        <p:spPr>
          <a:xfrm>
            <a:off x="467825" y="5013176"/>
            <a:ext cx="3367118" cy="500066"/>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400" dirty="0" smtClean="0"/>
              <a:t>Annual Exemption</a:t>
            </a:r>
            <a:endParaRPr lang="en-GB" sz="2400" dirty="0"/>
          </a:p>
        </p:txBody>
      </p:sp>
      <p:sp>
        <p:nvSpPr>
          <p:cNvPr id="31" name="Rounded Rectangle 30"/>
          <p:cNvSpPr/>
          <p:nvPr/>
        </p:nvSpPr>
        <p:spPr>
          <a:xfrm>
            <a:off x="4446713" y="5013176"/>
            <a:ext cx="1909770"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£10,600</a:t>
            </a:r>
            <a:endParaRPr lang="en-GB" sz="3500" b="1" dirty="0">
              <a:ln>
                <a:solidFill>
                  <a:srgbClr val="000000"/>
                </a:solidFill>
              </a:ln>
            </a:endParaRPr>
          </a:p>
        </p:txBody>
      </p:sp>
      <p:sp>
        <p:nvSpPr>
          <p:cNvPr id="32" name="Rounded Rectangle 31"/>
          <p:cNvSpPr/>
          <p:nvPr/>
        </p:nvSpPr>
        <p:spPr>
          <a:xfrm>
            <a:off x="6721550" y="5013176"/>
            <a:ext cx="1909770"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£10,900</a:t>
            </a:r>
            <a:endParaRPr lang="en-GB" sz="3500" b="1" dirty="0">
              <a:ln>
                <a:solidFill>
                  <a:srgbClr val="000000"/>
                </a:solidFill>
              </a:ln>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Top)">
                                      <p:cBhvr>
                                        <p:cTn id="7" dur="500"/>
                                        <p:tgtEl>
                                          <p:spTgt spid="7"/>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slide(fromTop)">
                                      <p:cBhvr>
                                        <p:cTn id="10" dur="500"/>
                                        <p:tgtEl>
                                          <p:spTgt spid="16"/>
                                        </p:tgtEl>
                                      </p:cBhvr>
                                    </p:animEffect>
                                  </p:childTnLst>
                                </p:cTn>
                              </p:par>
                              <p:par>
                                <p:cTn id="11" presetID="12" presetClass="entr" presetSubtype="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slide(fromTop)">
                                      <p:cBhvr>
                                        <p:cTn id="13" dur="500"/>
                                        <p:tgtEl>
                                          <p:spTgt spid="21"/>
                                        </p:tgtEl>
                                      </p:cBhvr>
                                    </p:animEffect>
                                  </p:childTnLst>
                                </p:cTn>
                              </p:par>
                              <p:par>
                                <p:cTn id="14" presetID="12" presetClass="entr" presetSubtype="1"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slide(fromTop)">
                                      <p:cBhvr>
                                        <p:cTn id="16" dur="500"/>
                                        <p:tgtEl>
                                          <p:spTgt spid="26"/>
                                        </p:tgtEl>
                                      </p:cBhvr>
                                    </p:animEffect>
                                  </p:childTnLst>
                                </p:cTn>
                              </p:par>
                              <p:par>
                                <p:cTn id="17" presetID="12" presetClass="entr" presetSubtype="1"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slide(fromTop)">
                                      <p:cBhvr>
                                        <p:cTn id="19" dur="500"/>
                                        <p:tgtEl>
                                          <p:spTgt spid="30"/>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par>
                          <p:cTn id="27" fill="hold">
                            <p:stCondLst>
                              <p:cond delay="1000"/>
                            </p:stCondLst>
                            <p:childTnLst>
                              <p:par>
                                <p:cTn id="28" presetID="12" presetClass="entr" presetSubtype="1"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slide(fromTop)">
                                      <p:cBhvr>
                                        <p:cTn id="30" dur="500"/>
                                        <p:tgtEl>
                                          <p:spTgt spid="13"/>
                                        </p:tgtEl>
                                      </p:cBhvr>
                                    </p:animEffect>
                                  </p:childTnLst>
                                </p:cTn>
                              </p:par>
                              <p:par>
                                <p:cTn id="31" presetID="12" presetClass="entr" presetSubtype="1"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slide(fromTop)">
                                      <p:cBhvr>
                                        <p:cTn id="33" dur="500"/>
                                        <p:tgtEl>
                                          <p:spTgt spid="29"/>
                                        </p:tgtEl>
                                      </p:cBhvr>
                                    </p:animEffect>
                                  </p:childTnLst>
                                </p:cTn>
                              </p:par>
                              <p:par>
                                <p:cTn id="34" presetID="12" presetClass="entr" presetSubtype="1"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slide(fromTop)">
                                      <p:cBhvr>
                                        <p:cTn id="36" dur="500"/>
                                        <p:tgtEl>
                                          <p:spTgt spid="17"/>
                                        </p:tgtEl>
                                      </p:cBhvr>
                                    </p:animEffect>
                                  </p:childTnLst>
                                </p:cTn>
                              </p:par>
                              <p:par>
                                <p:cTn id="37" presetID="12" presetClass="entr" presetSubtype="1"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slide(fromTop)">
                                      <p:cBhvr>
                                        <p:cTn id="39" dur="500"/>
                                        <p:tgtEl>
                                          <p:spTgt spid="24"/>
                                        </p:tgtEl>
                                      </p:cBhvr>
                                    </p:animEffect>
                                  </p:childTnLst>
                                </p:cTn>
                              </p:par>
                              <p:par>
                                <p:cTn id="40" presetID="12" presetClass="entr" presetSubtype="1"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slide(fromTop)">
                                      <p:cBhvr>
                                        <p:cTn id="42" dur="500"/>
                                        <p:tgtEl>
                                          <p:spTgt spid="27"/>
                                        </p:tgtEl>
                                      </p:cBhvr>
                                    </p:animEffect>
                                  </p:childTnLst>
                                </p:cTn>
                              </p:par>
                              <p:par>
                                <p:cTn id="43" presetID="12" presetClass="entr" presetSubtype="1"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slide(fromTop)">
                                      <p:cBhvr>
                                        <p:cTn id="45" dur="500"/>
                                        <p:tgtEl>
                                          <p:spTgt spid="31"/>
                                        </p:tgtEl>
                                      </p:cBhvr>
                                    </p:animEffect>
                                  </p:childTnLst>
                                </p:cTn>
                              </p:par>
                            </p:childTnLst>
                          </p:cTn>
                        </p:par>
                        <p:par>
                          <p:cTn id="46" fill="hold">
                            <p:stCondLst>
                              <p:cond delay="1500"/>
                            </p:stCondLst>
                            <p:childTnLst>
                              <p:par>
                                <p:cTn id="47" presetID="12" presetClass="entr" presetSubtype="1" fill="hold" grpId="0" nodeType="after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slide(fromTop)">
                                      <p:cBhvr>
                                        <p:cTn id="49" dur="500"/>
                                        <p:tgtEl>
                                          <p:spTgt spid="19"/>
                                        </p:tgtEl>
                                      </p:cBhvr>
                                    </p:animEffect>
                                  </p:childTnLst>
                                </p:cTn>
                              </p:par>
                              <p:par>
                                <p:cTn id="50" presetID="12" presetClass="entr" presetSubtype="1"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slide(fromTop)">
                                      <p:cBhvr>
                                        <p:cTn id="52" dur="500"/>
                                        <p:tgtEl>
                                          <p:spTgt spid="20"/>
                                        </p:tgtEl>
                                      </p:cBhvr>
                                    </p:animEffect>
                                  </p:childTnLst>
                                </p:cTn>
                              </p:par>
                              <p:par>
                                <p:cTn id="53" presetID="12" presetClass="entr" presetSubtype="1"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slide(fromTop)">
                                      <p:cBhvr>
                                        <p:cTn id="55" dur="500"/>
                                        <p:tgtEl>
                                          <p:spTgt spid="18"/>
                                        </p:tgtEl>
                                      </p:cBhvr>
                                    </p:animEffect>
                                  </p:childTnLst>
                                </p:cTn>
                              </p:par>
                              <p:par>
                                <p:cTn id="56" presetID="12" presetClass="entr" presetSubtype="1"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slide(fromTop)">
                                      <p:cBhvr>
                                        <p:cTn id="58" dur="500"/>
                                        <p:tgtEl>
                                          <p:spTgt spid="25"/>
                                        </p:tgtEl>
                                      </p:cBhvr>
                                    </p:animEffect>
                                  </p:childTnLst>
                                </p:cTn>
                              </p:par>
                              <p:par>
                                <p:cTn id="59" presetID="12" presetClass="entr" presetSubtype="1"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slide(fromTop)">
                                      <p:cBhvr>
                                        <p:cTn id="61" dur="500"/>
                                        <p:tgtEl>
                                          <p:spTgt spid="28"/>
                                        </p:tgtEl>
                                      </p:cBhvr>
                                    </p:animEffect>
                                  </p:childTnLst>
                                </p:cTn>
                              </p:par>
                              <p:par>
                                <p:cTn id="62" presetID="12" presetClass="entr" presetSubtype="1" fill="hold" grpId="0" nodeType="with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slide(fromTop)">
                                      <p:cBhvr>
                                        <p:cTn id="6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3" grpId="0" animBg="1"/>
      <p:bldP spid="19" grpId="0" animBg="1"/>
      <p:bldP spid="15" grpId="0"/>
      <p:bldP spid="16" grpId="0" animBg="1"/>
      <p:bldP spid="17" grpId="0" animBg="1"/>
      <p:bldP spid="18" grpId="0" animBg="1"/>
      <p:bldP spid="21" grpId="0" animBg="1"/>
      <p:bldP spid="24" grpId="0" animBg="1"/>
      <p:bldP spid="25" grpId="0" animBg="1"/>
      <p:bldP spid="26" grpId="0" animBg="1"/>
      <p:bldP spid="27" grpId="0" animBg="1"/>
      <p:bldP spid="28" grpId="0" animBg="1"/>
      <p:bldP spid="20" grpId="0" animBg="1"/>
      <p:bldP spid="29" grpId="0" animBg="1"/>
      <p:bldP spid="30" grpId="0" animBg="1"/>
      <p:bldP spid="31" grpId="0" animBg="1"/>
      <p:bldP spid="3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Disincorporation Relief</a:t>
            </a:r>
            <a:endParaRPr lang="en-US" dirty="0"/>
          </a:p>
        </p:txBody>
      </p:sp>
      <p:sp>
        <p:nvSpPr>
          <p:cNvPr id="8" name="Rounded Rectangle 7"/>
          <p:cNvSpPr/>
          <p:nvPr/>
        </p:nvSpPr>
        <p:spPr>
          <a:xfrm>
            <a:off x="298044" y="1327573"/>
            <a:ext cx="6238223" cy="502920"/>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smtClean="0"/>
              <a:t>Continue to Trade but NOT as a Company</a:t>
            </a:r>
            <a:endParaRPr lang="en-GB" sz="2800" dirty="0"/>
          </a:p>
        </p:txBody>
      </p:sp>
      <p:grpSp>
        <p:nvGrpSpPr>
          <p:cNvPr id="10" name="Group 9"/>
          <p:cNvGrpSpPr/>
          <p:nvPr/>
        </p:nvGrpSpPr>
        <p:grpSpPr>
          <a:xfrm>
            <a:off x="4927598" y="1961094"/>
            <a:ext cx="2827869" cy="2455348"/>
            <a:chOff x="931332" y="4162428"/>
            <a:chExt cx="2827869" cy="2455348"/>
          </a:xfrm>
        </p:grpSpPr>
        <p:pic>
          <p:nvPicPr>
            <p:cNvPr id="11" name="Picture 10" descr="blank calender.png"/>
            <p:cNvPicPr>
              <a:picLocks noChangeAspect="1"/>
            </p:cNvPicPr>
            <p:nvPr/>
          </p:nvPicPr>
          <p:blipFill>
            <a:blip r:embed="rId2"/>
            <a:stretch>
              <a:fillRect/>
            </a:stretch>
          </p:blipFill>
          <p:spPr>
            <a:xfrm>
              <a:off x="963495" y="4162428"/>
              <a:ext cx="2790631" cy="2438415"/>
            </a:xfrm>
            <a:prstGeom prst="rect">
              <a:avLst/>
            </a:prstGeom>
          </p:spPr>
        </p:pic>
        <p:grpSp>
          <p:nvGrpSpPr>
            <p:cNvPr id="12" name="Group 52"/>
            <p:cNvGrpSpPr/>
            <p:nvPr/>
          </p:nvGrpSpPr>
          <p:grpSpPr>
            <a:xfrm>
              <a:off x="931332" y="4162443"/>
              <a:ext cx="2827869" cy="2455333"/>
              <a:chOff x="169335" y="1352552"/>
              <a:chExt cx="3285069" cy="2872788"/>
            </a:xfrm>
          </p:grpSpPr>
          <p:pic>
            <p:nvPicPr>
              <p:cNvPr id="13" name="Picture 12" descr="calander page blank.png"/>
              <p:cNvPicPr>
                <a:picLocks noChangeAspect="1"/>
              </p:cNvPicPr>
              <p:nvPr/>
            </p:nvPicPr>
            <p:blipFill>
              <a:blip r:embed="rId3"/>
              <a:stretch>
                <a:fillRect/>
              </a:stretch>
            </p:blipFill>
            <p:spPr>
              <a:xfrm>
                <a:off x="169335" y="1352552"/>
                <a:ext cx="3285069" cy="2872788"/>
              </a:xfrm>
              <a:prstGeom prst="rect">
                <a:avLst/>
              </a:prstGeom>
            </p:spPr>
          </p:pic>
          <p:sp>
            <p:nvSpPr>
              <p:cNvPr id="14" name="TextBox 13"/>
              <p:cNvSpPr txBox="1"/>
              <p:nvPr/>
            </p:nvSpPr>
            <p:spPr>
              <a:xfrm rot="20791292">
                <a:off x="952147" y="2086254"/>
                <a:ext cx="1806285" cy="1080314"/>
              </a:xfrm>
              <a:prstGeom prst="rect">
                <a:avLst/>
              </a:prstGeom>
              <a:noFill/>
            </p:spPr>
            <p:txBody>
              <a:bodyPr wrap="square" rtlCol="0">
                <a:spAutoFit/>
              </a:bodyPr>
              <a:lstStyle/>
              <a:p>
                <a:r>
                  <a:rPr lang="en-US" sz="2700" dirty="0" smtClean="0"/>
                  <a:t>5</a:t>
                </a:r>
              </a:p>
              <a:p>
                <a:r>
                  <a:rPr lang="en-US" sz="2700" dirty="0" smtClean="0"/>
                  <a:t>Years</a:t>
                </a:r>
                <a:endParaRPr lang="en-US" sz="2700" dirty="0"/>
              </a:p>
            </p:txBody>
          </p:sp>
        </p:grpSp>
      </p:grpSp>
      <p:grpSp>
        <p:nvGrpSpPr>
          <p:cNvPr id="9" name="Group 8"/>
          <p:cNvGrpSpPr/>
          <p:nvPr/>
        </p:nvGrpSpPr>
        <p:grpSpPr>
          <a:xfrm>
            <a:off x="1490131" y="1961094"/>
            <a:ext cx="2827869" cy="2455348"/>
            <a:chOff x="931332" y="4162428"/>
            <a:chExt cx="2827869" cy="2455348"/>
          </a:xfrm>
        </p:grpSpPr>
        <p:pic>
          <p:nvPicPr>
            <p:cNvPr id="4" name="Picture 3" descr="blank calender.png"/>
            <p:cNvPicPr>
              <a:picLocks noChangeAspect="1"/>
            </p:cNvPicPr>
            <p:nvPr/>
          </p:nvPicPr>
          <p:blipFill>
            <a:blip r:embed="rId2"/>
            <a:stretch>
              <a:fillRect/>
            </a:stretch>
          </p:blipFill>
          <p:spPr>
            <a:xfrm>
              <a:off x="963495" y="4162428"/>
              <a:ext cx="2790631" cy="2438415"/>
            </a:xfrm>
            <a:prstGeom prst="rect">
              <a:avLst/>
            </a:prstGeom>
          </p:spPr>
        </p:pic>
        <p:grpSp>
          <p:nvGrpSpPr>
            <p:cNvPr id="5" name="Group 52"/>
            <p:cNvGrpSpPr/>
            <p:nvPr/>
          </p:nvGrpSpPr>
          <p:grpSpPr>
            <a:xfrm>
              <a:off x="931332" y="4162443"/>
              <a:ext cx="2827869" cy="2455333"/>
              <a:chOff x="169335" y="1352552"/>
              <a:chExt cx="3285069" cy="2872788"/>
            </a:xfrm>
          </p:grpSpPr>
          <p:pic>
            <p:nvPicPr>
              <p:cNvPr id="6" name="Picture 5" descr="calander page blank.png"/>
              <p:cNvPicPr>
                <a:picLocks noChangeAspect="1"/>
              </p:cNvPicPr>
              <p:nvPr/>
            </p:nvPicPr>
            <p:blipFill>
              <a:blip r:embed="rId3"/>
              <a:stretch>
                <a:fillRect/>
              </a:stretch>
            </p:blipFill>
            <p:spPr>
              <a:xfrm>
                <a:off x="169335" y="1352552"/>
                <a:ext cx="3285069" cy="2872788"/>
              </a:xfrm>
              <a:prstGeom prst="rect">
                <a:avLst/>
              </a:prstGeom>
            </p:spPr>
          </p:pic>
          <p:sp>
            <p:nvSpPr>
              <p:cNvPr id="7" name="TextBox 6"/>
              <p:cNvSpPr txBox="1"/>
              <p:nvPr/>
            </p:nvSpPr>
            <p:spPr>
              <a:xfrm rot="20791292">
                <a:off x="952147" y="2086254"/>
                <a:ext cx="1806285" cy="1080314"/>
              </a:xfrm>
              <a:prstGeom prst="rect">
                <a:avLst/>
              </a:prstGeom>
              <a:noFill/>
            </p:spPr>
            <p:txBody>
              <a:bodyPr wrap="square" rtlCol="0">
                <a:spAutoFit/>
              </a:bodyPr>
              <a:lstStyle/>
              <a:p>
                <a:r>
                  <a:rPr lang="en-US" sz="2700" dirty="0" smtClean="0"/>
                  <a:t>1 April</a:t>
                </a:r>
              </a:p>
              <a:p>
                <a:r>
                  <a:rPr lang="en-US" sz="2700" dirty="0" smtClean="0"/>
                  <a:t>2013</a:t>
                </a:r>
                <a:endParaRPr lang="en-US" sz="2700" dirty="0"/>
              </a:p>
            </p:txBody>
          </p:sp>
        </p:grpSp>
      </p:grpSp>
      <p:sp>
        <p:nvSpPr>
          <p:cNvPr id="15" name="Rounded Rectangle 14"/>
          <p:cNvSpPr/>
          <p:nvPr/>
        </p:nvSpPr>
        <p:spPr>
          <a:xfrm>
            <a:off x="2056341" y="4592465"/>
            <a:ext cx="5902326" cy="500066"/>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smtClean="0"/>
              <a:t>Qualifying Business Transfer</a:t>
            </a:r>
            <a:endParaRPr lang="en-GB" dirty="0"/>
          </a:p>
        </p:txBody>
      </p:sp>
      <p:sp>
        <p:nvSpPr>
          <p:cNvPr id="16" name="Rounded Rectangle 15"/>
          <p:cNvSpPr/>
          <p:nvPr/>
        </p:nvSpPr>
        <p:spPr>
          <a:xfrm>
            <a:off x="2056341" y="5472998"/>
            <a:ext cx="5902326" cy="500066"/>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smtClean="0"/>
              <a:t>Qualifying Assets</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par>
                          <p:cTn id="12" fill="hold">
                            <p:stCondLst>
                              <p:cond delay="1500"/>
                            </p:stCondLst>
                            <p:childTnLst>
                              <p:par>
                                <p:cTn id="13" presetID="1"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0" presetClass="path" presetSubtype="0" accel="50000" decel="50000" fill="hold" nodeType="withEffect">
                                  <p:stCondLst>
                                    <p:cond delay="0"/>
                                  </p:stCondLst>
                                  <p:childTnLst>
                                    <p:animMotion origin="layout" path="M -2.77778E-6 -4.81481E-6 L -0.37777 0.00163 " pathEditMode="relative" rAng="0" ptsTypes="AA">
                                      <p:cBhvr>
                                        <p:cTn id="16" dur="2000" spd="-100000" fill="hold"/>
                                        <p:tgtEl>
                                          <p:spTgt spid="10"/>
                                        </p:tgtEl>
                                        <p:attrNameLst>
                                          <p:attrName>ppt_x</p:attrName>
                                          <p:attrName>ppt_y</p:attrName>
                                        </p:attrNameLst>
                                      </p:cBhvr>
                                      <p:rCtr x="-18900" y="100"/>
                                    </p:animMotion>
                                  </p:childTnLst>
                                </p:cTn>
                              </p:par>
                            </p:childTnLst>
                          </p:cTn>
                        </p:par>
                        <p:par>
                          <p:cTn id="17" fill="hold">
                            <p:stCondLst>
                              <p:cond delay="3500"/>
                            </p:stCondLst>
                            <p:childTnLst>
                              <p:par>
                                <p:cTn id="18" presetID="12" presetClass="entr" presetSubtype="1"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slide(fromTop)">
                                      <p:cBhvr>
                                        <p:cTn id="20" dur="500"/>
                                        <p:tgtEl>
                                          <p:spTgt spid="15"/>
                                        </p:tgtEl>
                                      </p:cBhvr>
                                    </p:animEffect>
                                  </p:childTnLst>
                                </p:cTn>
                              </p:par>
                            </p:childTnLst>
                          </p:cTn>
                        </p:par>
                        <p:par>
                          <p:cTn id="21" fill="hold">
                            <p:stCondLst>
                              <p:cond delay="4000"/>
                            </p:stCondLst>
                            <p:childTnLst>
                              <p:par>
                                <p:cTn id="22" presetID="12" presetClass="entr" presetSubtype="1"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slide(fromTop)">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1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Disincorporation Relief</a:t>
            </a:r>
            <a:endParaRPr lang="en-US" dirty="0"/>
          </a:p>
        </p:txBody>
      </p:sp>
      <p:sp>
        <p:nvSpPr>
          <p:cNvPr id="15" name="Rounded Rectangle 14"/>
          <p:cNvSpPr/>
          <p:nvPr/>
        </p:nvSpPr>
        <p:spPr>
          <a:xfrm>
            <a:off x="268287" y="1307305"/>
            <a:ext cx="5902326" cy="500066"/>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smtClean="0"/>
              <a:t>Qualifying Business Transfer</a:t>
            </a:r>
            <a:endParaRPr lang="en-GB" dirty="0"/>
          </a:p>
        </p:txBody>
      </p:sp>
      <p:sp>
        <p:nvSpPr>
          <p:cNvPr id="16" name="Rounded Rectangle 15"/>
          <p:cNvSpPr/>
          <p:nvPr/>
        </p:nvSpPr>
        <p:spPr>
          <a:xfrm>
            <a:off x="2056341" y="5472998"/>
            <a:ext cx="5902326" cy="500066"/>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smtClean="0"/>
              <a:t>Qualifying Assets</a:t>
            </a:r>
            <a:endParaRPr lang="en-GB" dirty="0"/>
          </a:p>
        </p:txBody>
      </p:sp>
      <p:sp>
        <p:nvSpPr>
          <p:cNvPr id="17" name="Rounded Rectangle 16"/>
          <p:cNvSpPr/>
          <p:nvPr/>
        </p:nvSpPr>
        <p:spPr>
          <a:xfrm>
            <a:off x="3361337" y="1951034"/>
            <a:ext cx="2776942"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000" b="1" dirty="0" smtClean="0">
                <a:ln>
                  <a:solidFill>
                    <a:srgbClr val="000000"/>
                  </a:solidFill>
                </a:ln>
              </a:rPr>
              <a:t>Going Concern</a:t>
            </a:r>
            <a:endParaRPr lang="en-GB" sz="3000" b="1" dirty="0">
              <a:ln>
                <a:solidFill>
                  <a:srgbClr val="000000"/>
                </a:solidFill>
              </a:ln>
            </a:endParaRPr>
          </a:p>
        </p:txBody>
      </p:sp>
      <p:sp>
        <p:nvSpPr>
          <p:cNvPr id="18" name="Rounded Rectangle 17"/>
          <p:cNvSpPr/>
          <p:nvPr/>
        </p:nvSpPr>
        <p:spPr>
          <a:xfrm>
            <a:off x="2810941" y="2598735"/>
            <a:ext cx="3877734"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000" b="1" dirty="0" smtClean="0">
                <a:ln>
                  <a:solidFill>
                    <a:srgbClr val="000000"/>
                  </a:solidFill>
                </a:ln>
              </a:rPr>
              <a:t>Assets other than Cash</a:t>
            </a:r>
            <a:endParaRPr lang="en-GB" sz="3000" b="1" dirty="0">
              <a:ln>
                <a:solidFill>
                  <a:srgbClr val="000000"/>
                </a:solidFill>
              </a:ln>
            </a:endParaRPr>
          </a:p>
        </p:txBody>
      </p:sp>
      <p:sp>
        <p:nvSpPr>
          <p:cNvPr id="20" name="Rounded Rectangle 19"/>
          <p:cNvSpPr/>
          <p:nvPr/>
        </p:nvSpPr>
        <p:spPr>
          <a:xfrm>
            <a:off x="1041408" y="3246436"/>
            <a:ext cx="7416800"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000" b="1" dirty="0" smtClean="0">
                <a:ln>
                  <a:solidFill>
                    <a:srgbClr val="000000"/>
                  </a:solidFill>
                </a:ln>
              </a:rPr>
              <a:t>Market Value of Qualifying Assets &lt;£100k</a:t>
            </a:r>
            <a:endParaRPr lang="en-GB" sz="3000" b="1" dirty="0">
              <a:ln>
                <a:solidFill>
                  <a:srgbClr val="000000"/>
                </a:solidFill>
              </a:ln>
            </a:endParaRPr>
          </a:p>
        </p:txBody>
      </p:sp>
      <p:sp>
        <p:nvSpPr>
          <p:cNvPr id="21" name="Rounded Rectangle 20"/>
          <p:cNvSpPr/>
          <p:nvPr/>
        </p:nvSpPr>
        <p:spPr>
          <a:xfrm>
            <a:off x="795874" y="3894137"/>
            <a:ext cx="7907868"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000" b="1" dirty="0" smtClean="0">
                <a:ln>
                  <a:solidFill>
                    <a:srgbClr val="000000"/>
                  </a:solidFill>
                </a:ln>
              </a:rPr>
              <a:t>Transfer to Individuals or Partnership (Not LLP)</a:t>
            </a:r>
            <a:endParaRPr lang="en-GB" sz="3000" b="1" dirty="0">
              <a:ln>
                <a:solidFill>
                  <a:srgbClr val="000000"/>
                </a:solidFill>
              </a:ln>
            </a:endParaRPr>
          </a:p>
        </p:txBody>
      </p:sp>
      <p:sp>
        <p:nvSpPr>
          <p:cNvPr id="22" name="Rounded Rectangle 21"/>
          <p:cNvSpPr/>
          <p:nvPr/>
        </p:nvSpPr>
        <p:spPr>
          <a:xfrm>
            <a:off x="1947349" y="4541836"/>
            <a:ext cx="5604918"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000" b="1" dirty="0" smtClean="0">
                <a:ln>
                  <a:solidFill>
                    <a:srgbClr val="000000"/>
                  </a:solidFill>
                </a:ln>
              </a:rPr>
              <a:t>Shares Held for &gt;12 Months</a:t>
            </a:r>
            <a:endParaRPr lang="en-GB" sz="3000" b="1" dirty="0">
              <a:ln>
                <a:solidFill>
                  <a:srgbClr val="000000"/>
                </a:solidFill>
              </a:ln>
            </a:endParaRPr>
          </a:p>
        </p:txBody>
      </p:sp>
      <p:sp>
        <p:nvSpPr>
          <p:cNvPr id="23" name="Rounded Rectangle 22"/>
          <p:cNvSpPr/>
          <p:nvPr/>
        </p:nvSpPr>
        <p:spPr>
          <a:xfrm>
            <a:off x="3359742" y="1934367"/>
            <a:ext cx="2776942"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000" b="1" dirty="0" smtClean="0">
                <a:ln>
                  <a:solidFill>
                    <a:srgbClr val="000000"/>
                  </a:solidFill>
                </a:ln>
              </a:rPr>
              <a:t>Goodwill</a:t>
            </a:r>
            <a:endParaRPr lang="en-GB" sz="3000" b="1" dirty="0">
              <a:ln>
                <a:solidFill>
                  <a:srgbClr val="000000"/>
                </a:solidFill>
              </a:ln>
            </a:endParaRPr>
          </a:p>
        </p:txBody>
      </p:sp>
      <p:sp>
        <p:nvSpPr>
          <p:cNvPr id="24" name="Rounded Rectangle 23"/>
          <p:cNvSpPr/>
          <p:nvPr/>
        </p:nvSpPr>
        <p:spPr>
          <a:xfrm>
            <a:off x="2809346" y="2582068"/>
            <a:ext cx="3877734" cy="500066"/>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000" b="1" dirty="0" smtClean="0">
                <a:ln>
                  <a:solidFill>
                    <a:srgbClr val="000000"/>
                  </a:solidFill>
                </a:ln>
              </a:rPr>
              <a:t>Interest in Land</a:t>
            </a:r>
            <a:endParaRPr lang="en-GB" sz="3000" b="1" dirty="0">
              <a:ln>
                <a:solidFill>
                  <a:srgbClr val="000000"/>
                </a:solidFill>
              </a:l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0.00017 -3.33333E-6 L 0.19497 0.47894 " pathEditMode="relative" ptsTypes="AA">
                                      <p:cBhvr>
                                        <p:cTn id="6" dur="1000" spd="-100000" fill="hold"/>
                                        <p:tgtEl>
                                          <p:spTgt spid="15"/>
                                        </p:tgtEl>
                                        <p:attrNameLst>
                                          <p:attrName>ppt_x</p:attrName>
                                          <p:attrName>ppt_y</p:attrName>
                                        </p:attrNameLst>
                                      </p:cBhvr>
                                    </p:animMotion>
                                  </p:childTnLst>
                                </p:cTn>
                              </p:par>
                            </p:childTnLst>
                          </p:cTn>
                        </p:par>
                        <p:par>
                          <p:cTn id="7" fill="hold">
                            <p:stCondLst>
                              <p:cond delay="1000"/>
                            </p:stCondLst>
                            <p:childTnLst>
                              <p:par>
                                <p:cTn id="8" presetID="12" presetClass="entr" presetSubtype="1" fill="hold" grpId="0" nodeType="after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slide(fromTop)">
                                      <p:cBhvr>
                                        <p:cTn id="10" dur="500"/>
                                        <p:tgtEl>
                                          <p:spTgt spid="17"/>
                                        </p:tgtEl>
                                      </p:cBhvr>
                                    </p:animEffect>
                                  </p:childTnLst>
                                </p:cTn>
                              </p:par>
                            </p:childTnLst>
                          </p:cTn>
                        </p:par>
                        <p:par>
                          <p:cTn id="11" fill="hold">
                            <p:stCondLst>
                              <p:cond delay="1500"/>
                            </p:stCondLst>
                            <p:childTnLst>
                              <p:par>
                                <p:cTn id="12" presetID="12" presetClass="entr" presetSubtype="1"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slide(fromTop)">
                                      <p:cBhvr>
                                        <p:cTn id="14" dur="500"/>
                                        <p:tgtEl>
                                          <p:spTgt spid="18"/>
                                        </p:tgtEl>
                                      </p:cBhvr>
                                    </p:animEffect>
                                  </p:childTnLst>
                                </p:cTn>
                              </p:par>
                            </p:childTnLst>
                          </p:cTn>
                        </p:par>
                        <p:par>
                          <p:cTn id="15" fill="hold">
                            <p:stCondLst>
                              <p:cond delay="2000"/>
                            </p:stCondLst>
                            <p:childTnLst>
                              <p:par>
                                <p:cTn id="16" presetID="12" presetClass="entr" presetSubtype="1"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slide(fromTop)">
                                      <p:cBhvr>
                                        <p:cTn id="18" dur="500"/>
                                        <p:tgtEl>
                                          <p:spTgt spid="20"/>
                                        </p:tgtEl>
                                      </p:cBhvr>
                                    </p:animEffect>
                                  </p:childTnLst>
                                </p:cTn>
                              </p:par>
                            </p:childTnLst>
                          </p:cTn>
                        </p:par>
                        <p:par>
                          <p:cTn id="19" fill="hold">
                            <p:stCondLst>
                              <p:cond delay="2500"/>
                            </p:stCondLst>
                            <p:childTnLst>
                              <p:par>
                                <p:cTn id="20" presetID="12" presetClass="entr" presetSubtype="1"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slide(fromTop)">
                                      <p:cBhvr>
                                        <p:cTn id="22" dur="500"/>
                                        <p:tgtEl>
                                          <p:spTgt spid="21"/>
                                        </p:tgtEl>
                                      </p:cBhvr>
                                    </p:animEffect>
                                  </p:childTnLst>
                                </p:cTn>
                              </p:par>
                            </p:childTnLst>
                          </p:cTn>
                        </p:par>
                        <p:par>
                          <p:cTn id="23" fill="hold">
                            <p:stCondLst>
                              <p:cond delay="3000"/>
                            </p:stCondLst>
                            <p:childTnLst>
                              <p:par>
                                <p:cTn id="24" presetID="12" presetClass="entr" presetSubtype="1"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slide(fromTop)">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xit" presetSubtype="8" accel="50000" decel="50000" fill="hold" grpId="1"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0-ppt_w/2"/>
                                          </p:val>
                                        </p:tav>
                                      </p:tavLst>
                                    </p:anim>
                                    <p:anim calcmode="lin" valueType="num">
                                      <p:cBhvr additive="base">
                                        <p:cTn id="31" dur="500"/>
                                        <p:tgtEl>
                                          <p:spTgt spid="15"/>
                                        </p:tgtEl>
                                        <p:attrNameLst>
                                          <p:attrName>ppt_y</p:attrName>
                                        </p:attrNameLst>
                                      </p:cBhvr>
                                      <p:tavLst>
                                        <p:tav tm="0">
                                          <p:val>
                                            <p:strVal val="ppt_y"/>
                                          </p:val>
                                        </p:tav>
                                        <p:tav tm="100000">
                                          <p:val>
                                            <p:strVal val="ppt_y"/>
                                          </p:val>
                                        </p:tav>
                                      </p:tavLst>
                                    </p:anim>
                                    <p:set>
                                      <p:cBhvr>
                                        <p:cTn id="32" dur="1" fill="hold">
                                          <p:stCondLst>
                                            <p:cond delay="499"/>
                                          </p:stCondLst>
                                        </p:cTn>
                                        <p:tgtEl>
                                          <p:spTgt spid="15"/>
                                        </p:tgtEl>
                                        <p:attrNameLst>
                                          <p:attrName>style.visibility</p:attrName>
                                        </p:attrNameLst>
                                      </p:cBhvr>
                                      <p:to>
                                        <p:strVal val="hidden"/>
                                      </p:to>
                                    </p:set>
                                  </p:childTnLst>
                                </p:cTn>
                              </p:par>
                              <p:par>
                                <p:cTn id="33" presetID="2" presetClass="exit" presetSubtype="8" accel="50000" decel="50000" fill="hold" grpId="1" nodeType="withEffect">
                                  <p:stCondLst>
                                    <p:cond delay="0"/>
                                  </p:stCondLst>
                                  <p:childTnLst>
                                    <p:anim calcmode="lin" valueType="num">
                                      <p:cBhvr additive="base">
                                        <p:cTn id="34" dur="500"/>
                                        <p:tgtEl>
                                          <p:spTgt spid="18"/>
                                        </p:tgtEl>
                                        <p:attrNameLst>
                                          <p:attrName>ppt_x</p:attrName>
                                        </p:attrNameLst>
                                      </p:cBhvr>
                                      <p:tavLst>
                                        <p:tav tm="0">
                                          <p:val>
                                            <p:strVal val="ppt_x"/>
                                          </p:val>
                                        </p:tav>
                                        <p:tav tm="100000">
                                          <p:val>
                                            <p:strVal val="0-ppt_w/2"/>
                                          </p:val>
                                        </p:tav>
                                      </p:tavLst>
                                    </p:anim>
                                    <p:anim calcmode="lin" valueType="num">
                                      <p:cBhvr additive="base">
                                        <p:cTn id="35" dur="500"/>
                                        <p:tgtEl>
                                          <p:spTgt spid="18"/>
                                        </p:tgtEl>
                                        <p:attrNameLst>
                                          <p:attrName>ppt_y</p:attrName>
                                        </p:attrNameLst>
                                      </p:cBhvr>
                                      <p:tavLst>
                                        <p:tav tm="0">
                                          <p:val>
                                            <p:strVal val="ppt_y"/>
                                          </p:val>
                                        </p:tav>
                                        <p:tav tm="100000">
                                          <p:val>
                                            <p:strVal val="ppt_y"/>
                                          </p:val>
                                        </p:tav>
                                      </p:tavLst>
                                    </p:anim>
                                    <p:set>
                                      <p:cBhvr>
                                        <p:cTn id="36" dur="1" fill="hold">
                                          <p:stCondLst>
                                            <p:cond delay="499"/>
                                          </p:stCondLst>
                                        </p:cTn>
                                        <p:tgtEl>
                                          <p:spTgt spid="18"/>
                                        </p:tgtEl>
                                        <p:attrNameLst>
                                          <p:attrName>style.visibility</p:attrName>
                                        </p:attrNameLst>
                                      </p:cBhvr>
                                      <p:to>
                                        <p:strVal val="hidden"/>
                                      </p:to>
                                    </p:set>
                                  </p:childTnLst>
                                </p:cTn>
                              </p:par>
                              <p:par>
                                <p:cTn id="37" presetID="2" presetClass="exit" presetSubtype="8" accel="50000" decel="50000" fill="hold" grpId="1" nodeType="withEffect">
                                  <p:stCondLst>
                                    <p:cond delay="0"/>
                                  </p:stCondLst>
                                  <p:childTnLst>
                                    <p:anim calcmode="lin" valueType="num">
                                      <p:cBhvr additive="base">
                                        <p:cTn id="38" dur="500"/>
                                        <p:tgtEl>
                                          <p:spTgt spid="17"/>
                                        </p:tgtEl>
                                        <p:attrNameLst>
                                          <p:attrName>ppt_x</p:attrName>
                                        </p:attrNameLst>
                                      </p:cBhvr>
                                      <p:tavLst>
                                        <p:tav tm="0">
                                          <p:val>
                                            <p:strVal val="ppt_x"/>
                                          </p:val>
                                        </p:tav>
                                        <p:tav tm="100000">
                                          <p:val>
                                            <p:strVal val="0-ppt_w/2"/>
                                          </p:val>
                                        </p:tav>
                                      </p:tavLst>
                                    </p:anim>
                                    <p:anim calcmode="lin" valueType="num">
                                      <p:cBhvr additive="base">
                                        <p:cTn id="39" dur="500"/>
                                        <p:tgtEl>
                                          <p:spTgt spid="17"/>
                                        </p:tgtEl>
                                        <p:attrNameLst>
                                          <p:attrName>ppt_y</p:attrName>
                                        </p:attrNameLst>
                                      </p:cBhvr>
                                      <p:tavLst>
                                        <p:tav tm="0">
                                          <p:val>
                                            <p:strVal val="ppt_y"/>
                                          </p:val>
                                        </p:tav>
                                        <p:tav tm="100000">
                                          <p:val>
                                            <p:strVal val="ppt_y"/>
                                          </p:val>
                                        </p:tav>
                                      </p:tavLst>
                                    </p:anim>
                                    <p:set>
                                      <p:cBhvr>
                                        <p:cTn id="40" dur="1" fill="hold">
                                          <p:stCondLst>
                                            <p:cond delay="499"/>
                                          </p:stCondLst>
                                        </p:cTn>
                                        <p:tgtEl>
                                          <p:spTgt spid="17"/>
                                        </p:tgtEl>
                                        <p:attrNameLst>
                                          <p:attrName>style.visibility</p:attrName>
                                        </p:attrNameLst>
                                      </p:cBhvr>
                                      <p:to>
                                        <p:strVal val="hidden"/>
                                      </p:to>
                                    </p:set>
                                  </p:childTnLst>
                                </p:cTn>
                              </p:par>
                              <p:par>
                                <p:cTn id="41" presetID="2" presetClass="exit" presetSubtype="8" accel="50000" decel="50000" fill="hold" grpId="1" nodeType="withEffect">
                                  <p:stCondLst>
                                    <p:cond delay="0"/>
                                  </p:stCondLst>
                                  <p:childTnLst>
                                    <p:anim calcmode="lin" valueType="num">
                                      <p:cBhvr additive="base">
                                        <p:cTn id="42" dur="500"/>
                                        <p:tgtEl>
                                          <p:spTgt spid="21"/>
                                        </p:tgtEl>
                                        <p:attrNameLst>
                                          <p:attrName>ppt_x</p:attrName>
                                        </p:attrNameLst>
                                      </p:cBhvr>
                                      <p:tavLst>
                                        <p:tav tm="0">
                                          <p:val>
                                            <p:strVal val="ppt_x"/>
                                          </p:val>
                                        </p:tav>
                                        <p:tav tm="100000">
                                          <p:val>
                                            <p:strVal val="0-ppt_w/2"/>
                                          </p:val>
                                        </p:tav>
                                      </p:tavLst>
                                    </p:anim>
                                    <p:anim calcmode="lin" valueType="num">
                                      <p:cBhvr additive="base">
                                        <p:cTn id="43" dur="500"/>
                                        <p:tgtEl>
                                          <p:spTgt spid="21"/>
                                        </p:tgtEl>
                                        <p:attrNameLst>
                                          <p:attrName>ppt_y</p:attrName>
                                        </p:attrNameLst>
                                      </p:cBhvr>
                                      <p:tavLst>
                                        <p:tav tm="0">
                                          <p:val>
                                            <p:strVal val="ppt_y"/>
                                          </p:val>
                                        </p:tav>
                                        <p:tav tm="100000">
                                          <p:val>
                                            <p:strVal val="ppt_y"/>
                                          </p:val>
                                        </p:tav>
                                      </p:tavLst>
                                    </p:anim>
                                    <p:set>
                                      <p:cBhvr>
                                        <p:cTn id="44" dur="1" fill="hold">
                                          <p:stCondLst>
                                            <p:cond delay="499"/>
                                          </p:stCondLst>
                                        </p:cTn>
                                        <p:tgtEl>
                                          <p:spTgt spid="21"/>
                                        </p:tgtEl>
                                        <p:attrNameLst>
                                          <p:attrName>style.visibility</p:attrName>
                                        </p:attrNameLst>
                                      </p:cBhvr>
                                      <p:to>
                                        <p:strVal val="hidden"/>
                                      </p:to>
                                    </p:set>
                                  </p:childTnLst>
                                </p:cTn>
                              </p:par>
                              <p:par>
                                <p:cTn id="45" presetID="2" presetClass="exit" presetSubtype="8" accel="50000" decel="50000" fill="hold" grpId="1" nodeType="withEffect">
                                  <p:stCondLst>
                                    <p:cond delay="0"/>
                                  </p:stCondLst>
                                  <p:childTnLst>
                                    <p:anim calcmode="lin" valueType="num">
                                      <p:cBhvr additive="base">
                                        <p:cTn id="46" dur="500"/>
                                        <p:tgtEl>
                                          <p:spTgt spid="20"/>
                                        </p:tgtEl>
                                        <p:attrNameLst>
                                          <p:attrName>ppt_x</p:attrName>
                                        </p:attrNameLst>
                                      </p:cBhvr>
                                      <p:tavLst>
                                        <p:tav tm="0">
                                          <p:val>
                                            <p:strVal val="ppt_x"/>
                                          </p:val>
                                        </p:tav>
                                        <p:tav tm="100000">
                                          <p:val>
                                            <p:strVal val="0-ppt_w/2"/>
                                          </p:val>
                                        </p:tav>
                                      </p:tavLst>
                                    </p:anim>
                                    <p:anim calcmode="lin" valueType="num">
                                      <p:cBhvr additive="base">
                                        <p:cTn id="47" dur="500"/>
                                        <p:tgtEl>
                                          <p:spTgt spid="20"/>
                                        </p:tgtEl>
                                        <p:attrNameLst>
                                          <p:attrName>ppt_y</p:attrName>
                                        </p:attrNameLst>
                                      </p:cBhvr>
                                      <p:tavLst>
                                        <p:tav tm="0">
                                          <p:val>
                                            <p:strVal val="ppt_y"/>
                                          </p:val>
                                        </p:tav>
                                        <p:tav tm="100000">
                                          <p:val>
                                            <p:strVal val="ppt_y"/>
                                          </p:val>
                                        </p:tav>
                                      </p:tavLst>
                                    </p:anim>
                                    <p:set>
                                      <p:cBhvr>
                                        <p:cTn id="48" dur="1" fill="hold">
                                          <p:stCondLst>
                                            <p:cond delay="499"/>
                                          </p:stCondLst>
                                        </p:cTn>
                                        <p:tgtEl>
                                          <p:spTgt spid="20"/>
                                        </p:tgtEl>
                                        <p:attrNameLst>
                                          <p:attrName>style.visibility</p:attrName>
                                        </p:attrNameLst>
                                      </p:cBhvr>
                                      <p:to>
                                        <p:strVal val="hidden"/>
                                      </p:to>
                                    </p:set>
                                  </p:childTnLst>
                                </p:cTn>
                              </p:par>
                              <p:par>
                                <p:cTn id="49" presetID="2" presetClass="exit" presetSubtype="8" accel="50000" decel="50000" fill="hold" grpId="1" nodeType="withEffect">
                                  <p:stCondLst>
                                    <p:cond delay="0"/>
                                  </p:stCondLst>
                                  <p:childTnLst>
                                    <p:anim calcmode="lin" valueType="num">
                                      <p:cBhvr additive="base">
                                        <p:cTn id="50" dur="500"/>
                                        <p:tgtEl>
                                          <p:spTgt spid="22"/>
                                        </p:tgtEl>
                                        <p:attrNameLst>
                                          <p:attrName>ppt_x</p:attrName>
                                        </p:attrNameLst>
                                      </p:cBhvr>
                                      <p:tavLst>
                                        <p:tav tm="0">
                                          <p:val>
                                            <p:strVal val="ppt_x"/>
                                          </p:val>
                                        </p:tav>
                                        <p:tav tm="100000">
                                          <p:val>
                                            <p:strVal val="0-ppt_w/2"/>
                                          </p:val>
                                        </p:tav>
                                      </p:tavLst>
                                    </p:anim>
                                    <p:anim calcmode="lin" valueType="num">
                                      <p:cBhvr additive="base">
                                        <p:cTn id="51" dur="500"/>
                                        <p:tgtEl>
                                          <p:spTgt spid="22"/>
                                        </p:tgtEl>
                                        <p:attrNameLst>
                                          <p:attrName>ppt_y</p:attrName>
                                        </p:attrNameLst>
                                      </p:cBhvr>
                                      <p:tavLst>
                                        <p:tav tm="0">
                                          <p:val>
                                            <p:strVal val="ppt_y"/>
                                          </p:val>
                                        </p:tav>
                                        <p:tav tm="100000">
                                          <p:val>
                                            <p:strVal val="ppt_y"/>
                                          </p:val>
                                        </p:tav>
                                      </p:tavLst>
                                    </p:anim>
                                    <p:set>
                                      <p:cBhvr>
                                        <p:cTn id="52" dur="1" fill="hold">
                                          <p:stCondLst>
                                            <p:cond delay="499"/>
                                          </p:stCondLst>
                                        </p:cTn>
                                        <p:tgtEl>
                                          <p:spTgt spid="22"/>
                                        </p:tgtEl>
                                        <p:attrNameLst>
                                          <p:attrName>style.visibility</p:attrName>
                                        </p:attrNameLst>
                                      </p:cBhvr>
                                      <p:to>
                                        <p:strVal val="hidden"/>
                                      </p:to>
                                    </p:set>
                                  </p:childTnLst>
                                </p:cTn>
                              </p:par>
                              <p:par>
                                <p:cTn id="53" presetID="0" presetClass="path" presetSubtype="0" accel="50000" decel="50000" fill="hold" grpId="0" nodeType="withEffect">
                                  <p:stCondLst>
                                    <p:cond delay="0"/>
                                  </p:stCondLst>
                                  <p:childTnLst>
                                    <p:animMotion origin="layout" path="M -0.00399 -7.40741E-7 L -0.19566 -0.60741 " pathEditMode="relative" rAng="0" ptsTypes="AA">
                                      <p:cBhvr>
                                        <p:cTn id="54" dur="1000" fill="hold"/>
                                        <p:tgtEl>
                                          <p:spTgt spid="16"/>
                                        </p:tgtEl>
                                        <p:attrNameLst>
                                          <p:attrName>ppt_x</p:attrName>
                                          <p:attrName>ppt_y</p:attrName>
                                        </p:attrNameLst>
                                      </p:cBhvr>
                                      <p:rCtr x="-9600" y="-30400"/>
                                    </p:animMotion>
                                  </p:childTnLst>
                                </p:cTn>
                              </p:par>
                            </p:childTnLst>
                          </p:cTn>
                        </p:par>
                        <p:par>
                          <p:cTn id="55" fill="hold">
                            <p:stCondLst>
                              <p:cond delay="1000"/>
                            </p:stCondLst>
                            <p:childTnLst>
                              <p:par>
                                <p:cTn id="56" presetID="12" presetClass="entr" presetSubtype="1" fill="hold" grpId="0" nodeType="after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slide(fromTop)">
                                      <p:cBhvr>
                                        <p:cTn id="58" dur="500"/>
                                        <p:tgtEl>
                                          <p:spTgt spid="23"/>
                                        </p:tgtEl>
                                      </p:cBhvr>
                                    </p:animEffect>
                                  </p:childTnLst>
                                </p:cTn>
                              </p:par>
                            </p:childTnLst>
                          </p:cTn>
                        </p:par>
                        <p:par>
                          <p:cTn id="59" fill="hold">
                            <p:stCondLst>
                              <p:cond delay="1500"/>
                            </p:stCondLst>
                            <p:childTnLst>
                              <p:par>
                                <p:cTn id="60" presetID="12" presetClass="entr" presetSubtype="1" fill="hold" grpId="0" nodeType="after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slide(fromTop)">
                                      <p:cBhvr>
                                        <p:cTn id="6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P spid="17" grpId="0" animBg="1"/>
      <p:bldP spid="17" grpId="1" animBg="1"/>
      <p:bldP spid="18" grpId="0" animBg="1"/>
      <p:bldP spid="18" grpId="1" animBg="1"/>
      <p:bldP spid="20" grpId="0" animBg="1"/>
      <p:bldP spid="20" grpId="1" animBg="1"/>
      <p:bldP spid="21" grpId="0" animBg="1"/>
      <p:bldP spid="21" grpId="1" animBg="1"/>
      <p:bldP spid="22" grpId="0" animBg="1"/>
      <p:bldP spid="22" grpId="1" animBg="1"/>
      <p:bldP spid="23" grpId="0" animBg="1"/>
      <p:bldP spid="2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GB" b="0" dirty="0" smtClean="0"/>
              <a:t>VAT</a:t>
            </a:r>
            <a:endParaRPr lang="en-US" b="0" dirty="0" smtClean="0"/>
          </a:p>
        </p:txBody>
      </p:sp>
      <p:sp>
        <p:nvSpPr>
          <p:cNvPr id="6" name="Rounded Rectangle 5"/>
          <p:cNvSpPr/>
          <p:nvPr/>
        </p:nvSpPr>
        <p:spPr>
          <a:xfrm>
            <a:off x="214282" y="2982078"/>
            <a:ext cx="3929090" cy="668960"/>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400" dirty="0" smtClean="0"/>
              <a:t>Annual Turnover Limit</a:t>
            </a:r>
            <a:endParaRPr lang="en-GB" sz="2400" dirty="0"/>
          </a:p>
        </p:txBody>
      </p:sp>
      <p:sp>
        <p:nvSpPr>
          <p:cNvPr id="7" name="Rounded Rectangle 6"/>
          <p:cNvSpPr/>
          <p:nvPr/>
        </p:nvSpPr>
        <p:spPr>
          <a:xfrm>
            <a:off x="214282" y="3795192"/>
            <a:ext cx="3929090" cy="668960"/>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400" dirty="0" smtClean="0"/>
              <a:t>Deregistration Limit</a:t>
            </a:r>
            <a:endParaRPr lang="en-GB" sz="2400" dirty="0"/>
          </a:p>
        </p:txBody>
      </p:sp>
      <p:sp>
        <p:nvSpPr>
          <p:cNvPr id="10" name="Rounded Rectangle 9"/>
          <p:cNvSpPr/>
          <p:nvPr/>
        </p:nvSpPr>
        <p:spPr>
          <a:xfrm>
            <a:off x="2009302" y="5186439"/>
            <a:ext cx="5143536" cy="1045013"/>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t>Fuel Scale Charges Increased</a:t>
            </a:r>
          </a:p>
          <a:p>
            <a:r>
              <a:rPr lang="en-GB" sz="2400" dirty="0" smtClean="0"/>
              <a:t>From 1 May 2013</a:t>
            </a:r>
            <a:endParaRPr lang="en-GB" sz="2400" dirty="0"/>
          </a:p>
        </p:txBody>
      </p:sp>
      <p:sp>
        <p:nvSpPr>
          <p:cNvPr id="11" name="Rounded Rectangle 10"/>
          <p:cNvSpPr/>
          <p:nvPr/>
        </p:nvSpPr>
        <p:spPr>
          <a:xfrm>
            <a:off x="4286216" y="2980158"/>
            <a:ext cx="2286048" cy="668960"/>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£77000</a:t>
            </a:r>
            <a:endParaRPr lang="en-GB" sz="3500" b="1" dirty="0">
              <a:ln>
                <a:solidFill>
                  <a:srgbClr val="000000"/>
                </a:solidFill>
              </a:ln>
            </a:endParaRPr>
          </a:p>
        </p:txBody>
      </p:sp>
      <p:sp>
        <p:nvSpPr>
          <p:cNvPr id="12" name="Rounded Rectangle 11"/>
          <p:cNvSpPr/>
          <p:nvPr/>
        </p:nvSpPr>
        <p:spPr>
          <a:xfrm>
            <a:off x="6715140" y="2963312"/>
            <a:ext cx="2286048" cy="668960"/>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£79000</a:t>
            </a:r>
            <a:endParaRPr lang="en-GB" sz="3500" b="1" dirty="0">
              <a:ln>
                <a:solidFill>
                  <a:srgbClr val="000000"/>
                </a:solidFill>
              </a:ln>
            </a:endParaRPr>
          </a:p>
        </p:txBody>
      </p:sp>
      <p:sp>
        <p:nvSpPr>
          <p:cNvPr id="13" name="Rounded Rectangle 12"/>
          <p:cNvSpPr/>
          <p:nvPr/>
        </p:nvSpPr>
        <p:spPr>
          <a:xfrm>
            <a:off x="4286184" y="3813316"/>
            <a:ext cx="2286048" cy="668960"/>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£75000</a:t>
            </a:r>
            <a:endParaRPr lang="en-GB" sz="3500" b="1" dirty="0">
              <a:ln>
                <a:solidFill>
                  <a:srgbClr val="000000"/>
                </a:solidFill>
              </a:ln>
            </a:endParaRPr>
          </a:p>
        </p:txBody>
      </p:sp>
      <p:sp>
        <p:nvSpPr>
          <p:cNvPr id="14" name="Rounded Rectangle 13"/>
          <p:cNvSpPr/>
          <p:nvPr/>
        </p:nvSpPr>
        <p:spPr>
          <a:xfrm>
            <a:off x="6715108" y="3796470"/>
            <a:ext cx="2286048" cy="668960"/>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£77000</a:t>
            </a:r>
            <a:endParaRPr lang="en-GB" sz="3500" b="1" dirty="0">
              <a:ln>
                <a:solidFill>
                  <a:srgbClr val="000000"/>
                </a:solidFill>
              </a:ln>
            </a:endParaRPr>
          </a:p>
        </p:txBody>
      </p:sp>
      <p:sp>
        <p:nvSpPr>
          <p:cNvPr id="15" name="Rounded Rectangle 14"/>
          <p:cNvSpPr/>
          <p:nvPr/>
        </p:nvSpPr>
        <p:spPr>
          <a:xfrm>
            <a:off x="4254252" y="1782220"/>
            <a:ext cx="2286048" cy="955948"/>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From April 2012</a:t>
            </a:r>
            <a:endParaRPr lang="en-GB" sz="3500" b="1" dirty="0">
              <a:ln>
                <a:solidFill>
                  <a:srgbClr val="000000"/>
                </a:solidFill>
              </a:ln>
            </a:endParaRPr>
          </a:p>
        </p:txBody>
      </p:sp>
      <p:sp>
        <p:nvSpPr>
          <p:cNvPr id="16" name="Rounded Rectangle 15"/>
          <p:cNvSpPr/>
          <p:nvPr/>
        </p:nvSpPr>
        <p:spPr>
          <a:xfrm>
            <a:off x="6702524" y="1782220"/>
            <a:ext cx="2286048" cy="955948"/>
          </a:xfrm>
          <a:prstGeom prst="round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r>
              <a:rPr lang="en-GB" sz="3500" b="1" dirty="0" smtClean="0">
                <a:ln>
                  <a:solidFill>
                    <a:srgbClr val="000000"/>
                  </a:solidFill>
                </a:ln>
              </a:rPr>
              <a:t>From April 2013</a:t>
            </a:r>
            <a:endParaRPr lang="en-GB" sz="3500" b="1" dirty="0">
              <a:ln>
                <a:solidFill>
                  <a:srgbClr val="000000"/>
                </a:solidFill>
              </a:ln>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slide(fromLeft)">
                                      <p:cBhvr>
                                        <p:cTn id="11" dur="500"/>
                                        <p:tgtEl>
                                          <p:spTgt spid="15"/>
                                        </p:tgtEl>
                                      </p:cBhvr>
                                    </p:animEffect>
                                  </p:childTnLst>
                                </p:cTn>
                              </p:par>
                            </p:childTnLst>
                          </p:cTn>
                        </p:par>
                        <p:par>
                          <p:cTn id="12" fill="hold">
                            <p:stCondLst>
                              <p:cond delay="1000"/>
                            </p:stCondLst>
                            <p:childTnLst>
                              <p:par>
                                <p:cTn id="13" presetID="12" presetClass="entr" presetSubtype="8"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slide(fromLeft)">
                                      <p:cBhvr>
                                        <p:cTn id="15" dur="500"/>
                                        <p:tgtEl>
                                          <p:spTgt spid="16"/>
                                        </p:tgtEl>
                                      </p:cBhvr>
                                    </p:animEffect>
                                  </p:childTnLst>
                                </p:cTn>
                              </p:par>
                            </p:childTnLst>
                          </p:cTn>
                        </p:par>
                        <p:par>
                          <p:cTn id="16" fill="hold">
                            <p:stCondLst>
                              <p:cond delay="1500"/>
                            </p:stCondLst>
                            <p:childTnLst>
                              <p:par>
                                <p:cTn id="17" presetID="1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slide(fromLeft)">
                                      <p:cBhvr>
                                        <p:cTn id="19" dur="500"/>
                                        <p:tgtEl>
                                          <p:spTgt spid="11"/>
                                        </p:tgtEl>
                                      </p:cBhvr>
                                    </p:animEffect>
                                  </p:childTnLst>
                                </p:cTn>
                              </p:par>
                            </p:childTnLst>
                          </p:cTn>
                        </p:par>
                        <p:par>
                          <p:cTn id="20" fill="hold">
                            <p:stCondLst>
                              <p:cond delay="2000"/>
                            </p:stCondLst>
                            <p:childTnLst>
                              <p:par>
                                <p:cTn id="21" presetID="1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slide(fromLeft)">
                                      <p:cBhvr>
                                        <p:cTn id="23" dur="500"/>
                                        <p:tgtEl>
                                          <p:spTgt spid="12"/>
                                        </p:tgtEl>
                                      </p:cBhvr>
                                    </p:animEffect>
                                  </p:childTnLst>
                                </p:cTn>
                              </p:par>
                            </p:childTnLst>
                          </p:cTn>
                        </p:par>
                        <p:par>
                          <p:cTn id="24" fill="hold">
                            <p:stCondLst>
                              <p:cond delay="2500"/>
                            </p:stCondLst>
                            <p:childTnLst>
                              <p:par>
                                <p:cTn id="25" presetID="12" presetClass="entr" presetSubtype="1"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slide(fromTop)">
                                      <p:cBhvr>
                                        <p:cTn id="27" dur="500"/>
                                        <p:tgtEl>
                                          <p:spTgt spid="7"/>
                                        </p:tgtEl>
                                      </p:cBhvr>
                                    </p:animEffect>
                                  </p:childTnLst>
                                </p:cTn>
                              </p:par>
                            </p:childTnLst>
                          </p:cTn>
                        </p:par>
                        <p:par>
                          <p:cTn id="28" fill="hold">
                            <p:stCondLst>
                              <p:cond delay="3000"/>
                            </p:stCondLst>
                            <p:childTnLst>
                              <p:par>
                                <p:cTn id="29" presetID="12" presetClass="entr" presetSubtype="8"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slide(fromLeft)">
                                      <p:cBhvr>
                                        <p:cTn id="31" dur="500"/>
                                        <p:tgtEl>
                                          <p:spTgt spid="13"/>
                                        </p:tgtEl>
                                      </p:cBhvr>
                                    </p:animEffect>
                                  </p:childTnLst>
                                </p:cTn>
                              </p:par>
                            </p:childTnLst>
                          </p:cTn>
                        </p:par>
                        <p:par>
                          <p:cTn id="32" fill="hold">
                            <p:stCondLst>
                              <p:cond delay="3500"/>
                            </p:stCondLst>
                            <p:childTnLst>
                              <p:par>
                                <p:cTn id="33" presetID="12" presetClass="entr" presetSubtype="8"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slide(fromLeft)">
                                      <p:cBhvr>
                                        <p:cTn id="35" dur="500"/>
                                        <p:tgtEl>
                                          <p:spTgt spid="14"/>
                                        </p:tgtEl>
                                      </p:cBhvr>
                                    </p:animEffect>
                                  </p:childTnLst>
                                </p:cTn>
                              </p:par>
                            </p:childTnLst>
                          </p:cTn>
                        </p:par>
                        <p:par>
                          <p:cTn id="36" fill="hold">
                            <p:stCondLst>
                              <p:cond delay="4000"/>
                            </p:stCondLst>
                            <p:childTnLst>
                              <p:par>
                                <p:cTn id="37" presetID="12" presetClass="entr" presetSubtype="1"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slide(fromTop)">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1" grpId="0" animBg="1"/>
      <p:bldP spid="12" grpId="0" animBg="1"/>
      <p:bldP spid="13" grpId="0" animBg="1"/>
      <p:bldP spid="14" grpId="0" animBg="1"/>
      <p:bldP spid="15" grpId="0" animBg="1"/>
      <p:bldP spid="1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Capping of Tax Reliefs</a:t>
            </a:r>
            <a:endParaRPr lang="en-US" dirty="0"/>
          </a:p>
        </p:txBody>
      </p:sp>
      <p:pic>
        <p:nvPicPr>
          <p:cNvPr id="4" name="Picture 3" descr="blank calender.png"/>
          <p:cNvPicPr>
            <a:picLocks noChangeAspect="1"/>
          </p:cNvPicPr>
          <p:nvPr/>
        </p:nvPicPr>
        <p:blipFill>
          <a:blip r:embed="rId2"/>
          <a:stretch>
            <a:fillRect/>
          </a:stretch>
        </p:blipFill>
        <p:spPr>
          <a:xfrm>
            <a:off x="3438265" y="1257889"/>
            <a:ext cx="2605168" cy="2276360"/>
          </a:xfrm>
          <a:prstGeom prst="rect">
            <a:avLst/>
          </a:prstGeom>
        </p:spPr>
      </p:pic>
      <p:pic>
        <p:nvPicPr>
          <p:cNvPr id="5" name="Picture 4" descr="calander page 2.png"/>
          <p:cNvPicPr>
            <a:picLocks noChangeAspect="1"/>
          </p:cNvPicPr>
          <p:nvPr/>
        </p:nvPicPr>
        <p:blipFill>
          <a:blip r:embed="rId3"/>
          <a:stretch>
            <a:fillRect/>
          </a:stretch>
        </p:blipFill>
        <p:spPr>
          <a:xfrm>
            <a:off x="3511929" y="1274682"/>
            <a:ext cx="2453562" cy="2145854"/>
          </a:xfrm>
          <a:prstGeom prst="rect">
            <a:avLst/>
          </a:prstGeom>
        </p:spPr>
      </p:pic>
      <p:sp>
        <p:nvSpPr>
          <p:cNvPr id="6" name="Rounded Rectangle 5"/>
          <p:cNvSpPr/>
          <p:nvPr/>
        </p:nvSpPr>
        <p:spPr>
          <a:xfrm>
            <a:off x="226485" y="3665688"/>
            <a:ext cx="4318000" cy="974060"/>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t>Maximum £50k or 25% of Income</a:t>
            </a:r>
          </a:p>
        </p:txBody>
      </p:sp>
      <p:sp>
        <p:nvSpPr>
          <p:cNvPr id="7" name="Rounded Rectangle 6"/>
          <p:cNvSpPr/>
          <p:nvPr/>
        </p:nvSpPr>
        <p:spPr>
          <a:xfrm>
            <a:off x="4673603" y="3665692"/>
            <a:ext cx="4318000" cy="974060"/>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t>Only Reliefs NOT Already Capped (EIS/VCT)</a:t>
            </a:r>
          </a:p>
        </p:txBody>
      </p:sp>
      <p:sp>
        <p:nvSpPr>
          <p:cNvPr id="8" name="Rounded Rectangle 7"/>
          <p:cNvSpPr/>
          <p:nvPr/>
        </p:nvSpPr>
        <p:spPr>
          <a:xfrm>
            <a:off x="2470150" y="4884923"/>
            <a:ext cx="4318000" cy="635348"/>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t>Charities Exempt</a:t>
            </a:r>
            <a:endParaRPr lang="en-GB" sz="2400" dirty="0"/>
          </a:p>
        </p:txBody>
      </p:sp>
      <p:sp>
        <p:nvSpPr>
          <p:cNvPr id="9" name="Rounded Rectangle 8"/>
          <p:cNvSpPr/>
          <p:nvPr/>
        </p:nvSpPr>
        <p:spPr>
          <a:xfrm>
            <a:off x="2453745" y="5748523"/>
            <a:ext cx="4318000" cy="635348"/>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t>Overlap Relief Exempt</a:t>
            </a:r>
            <a:endParaRPr lang="en-GB"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Tax Landscape</a:t>
            </a:r>
            <a:endParaRPr lang="en-US" dirty="0"/>
          </a:p>
        </p:txBody>
      </p:sp>
      <p:sp>
        <p:nvSpPr>
          <p:cNvPr id="9" name="Rounded Rectangle 8"/>
          <p:cNvSpPr/>
          <p:nvPr/>
        </p:nvSpPr>
        <p:spPr>
          <a:xfrm>
            <a:off x="273412" y="1430334"/>
            <a:ext cx="2672988" cy="500066"/>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400" dirty="0" smtClean="0"/>
              <a:t>Offshore Evasion</a:t>
            </a:r>
            <a:endParaRPr lang="en-GB" sz="2400" dirty="0"/>
          </a:p>
        </p:txBody>
      </p:sp>
      <p:sp>
        <p:nvSpPr>
          <p:cNvPr id="10" name="TextBox 9"/>
          <p:cNvSpPr txBox="1"/>
          <p:nvPr/>
        </p:nvSpPr>
        <p:spPr>
          <a:xfrm>
            <a:off x="3031066" y="2252133"/>
            <a:ext cx="4538133" cy="1077218"/>
          </a:xfrm>
          <a:prstGeom prst="rect">
            <a:avLst/>
          </a:prstGeom>
          <a:noFill/>
        </p:spPr>
        <p:txBody>
          <a:bodyPr wrap="square" rtlCol="0">
            <a:spAutoFit/>
          </a:bodyPr>
          <a:lstStyle/>
          <a:p>
            <a:pPr algn="l">
              <a:buFontTx/>
              <a:buChar char="-"/>
            </a:pPr>
            <a:r>
              <a:rPr lang="en-US" dirty="0" smtClean="0"/>
              <a:t> International Action</a:t>
            </a:r>
          </a:p>
          <a:p>
            <a:pPr algn="l">
              <a:buFontTx/>
              <a:buChar char="-"/>
            </a:pPr>
            <a:r>
              <a:rPr lang="en-US" dirty="0" smtClean="0"/>
              <a:t> Disclosure Facilities</a:t>
            </a:r>
            <a:endParaRPr lang="en-US" dirty="0"/>
          </a:p>
        </p:txBody>
      </p:sp>
      <p:sp>
        <p:nvSpPr>
          <p:cNvPr id="11" name="Rounded Rectangle 10"/>
          <p:cNvSpPr/>
          <p:nvPr/>
        </p:nvSpPr>
        <p:spPr>
          <a:xfrm>
            <a:off x="307279" y="3513134"/>
            <a:ext cx="2672988" cy="500066"/>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400" dirty="0" smtClean="0"/>
              <a:t>Tax Avoidance</a:t>
            </a:r>
            <a:endParaRPr lang="en-GB" sz="2400" dirty="0"/>
          </a:p>
        </p:txBody>
      </p:sp>
      <p:sp>
        <p:nvSpPr>
          <p:cNvPr id="12" name="TextBox 11"/>
          <p:cNvSpPr txBox="1"/>
          <p:nvPr/>
        </p:nvSpPr>
        <p:spPr>
          <a:xfrm>
            <a:off x="3064933" y="4334933"/>
            <a:ext cx="4538133" cy="1077218"/>
          </a:xfrm>
          <a:prstGeom prst="rect">
            <a:avLst/>
          </a:prstGeom>
          <a:noFill/>
        </p:spPr>
        <p:txBody>
          <a:bodyPr wrap="square" rtlCol="0">
            <a:spAutoFit/>
          </a:bodyPr>
          <a:lstStyle/>
          <a:p>
            <a:pPr algn="l">
              <a:buFontTx/>
              <a:buChar char="-"/>
            </a:pPr>
            <a:r>
              <a:rPr lang="en-US" dirty="0" smtClean="0"/>
              <a:t> Publicity</a:t>
            </a:r>
          </a:p>
          <a:p>
            <a:pPr algn="l">
              <a:buFontTx/>
              <a:buChar char="-"/>
            </a:pPr>
            <a:r>
              <a:rPr lang="en-US" dirty="0" smtClean="0"/>
              <a:t> GAAR</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Top)">
                                      <p:cBhvr>
                                        <p:cTn id="7" dur="500"/>
                                        <p:tgtEl>
                                          <p:spTgt spid="9"/>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slide(fromTop)">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1000"/>
                                        <p:tgtEl>
                                          <p:spTgt spid="10">
                                            <p:txEl>
                                              <p:pRg st="0" end="0"/>
                                            </p:txEl>
                                          </p:spTgt>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fade">
                                      <p:cBhvr>
                                        <p:cTn id="19" dur="1000"/>
                                        <p:tgtEl>
                                          <p:spTgt spid="10">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fade">
                                      <p:cBhvr>
                                        <p:cTn id="24" dur="1000"/>
                                        <p:tgtEl>
                                          <p:spTgt spid="12">
                                            <p:txEl>
                                              <p:pRg st="0" end="0"/>
                                            </p:txEl>
                                          </p:spTgt>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2">
                                            <p:txEl>
                                              <p:pRg st="1" end="1"/>
                                            </p:txEl>
                                          </p:spTgt>
                                        </p:tgtEl>
                                        <p:attrNameLst>
                                          <p:attrName>style.visibility</p:attrName>
                                        </p:attrNameLst>
                                      </p:cBhvr>
                                      <p:to>
                                        <p:strVal val="visible"/>
                                      </p:to>
                                    </p:set>
                                    <p:animEffect transition="in" filter="fade">
                                      <p:cBhvr>
                                        <p:cTn id="28" dur="10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build="allAtOnce"/>
      <p:bldP spid="11" grpId="0" animBg="1"/>
      <p:bldP spid="12" grpId="0" build="allAtOnce"/>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8"/>
          <p:cNvGrpSpPr>
            <a:grpSpLocks/>
          </p:cNvGrpSpPr>
          <p:nvPr/>
        </p:nvGrpSpPr>
        <p:grpSpPr bwMode="auto">
          <a:xfrm>
            <a:off x="1163638" y="1731963"/>
            <a:ext cx="6816725" cy="608012"/>
            <a:chOff x="1313" y="1423"/>
            <a:chExt cx="3617" cy="383"/>
          </a:xfrm>
        </p:grpSpPr>
        <p:sp>
          <p:nvSpPr>
            <p:cNvPr id="7175" name="Line 69"/>
            <p:cNvSpPr>
              <a:spLocks noChangeShapeType="1"/>
            </p:cNvSpPr>
            <p:nvPr/>
          </p:nvSpPr>
          <p:spPr bwMode="auto">
            <a:xfrm>
              <a:off x="1313" y="1806"/>
              <a:ext cx="3617" cy="0"/>
            </a:xfrm>
            <a:prstGeom prst="line">
              <a:avLst/>
            </a:prstGeom>
            <a:noFill/>
            <a:ln w="9525">
              <a:solidFill>
                <a:schemeClr val="tx2"/>
              </a:solidFill>
              <a:round/>
              <a:headEnd/>
              <a:tailEnd/>
            </a:ln>
          </p:spPr>
          <p:txBody>
            <a:bodyPr>
              <a:prstTxWarp prst="textNoShape">
                <a:avLst/>
              </a:prstTxWarp>
            </a:bodyPr>
            <a:lstStyle/>
            <a:p>
              <a:endParaRPr lang="en-US"/>
            </a:p>
          </p:txBody>
        </p:sp>
        <p:sp>
          <p:nvSpPr>
            <p:cNvPr id="7176" name="Line 70"/>
            <p:cNvSpPr>
              <a:spLocks noChangeShapeType="1"/>
            </p:cNvSpPr>
            <p:nvPr/>
          </p:nvSpPr>
          <p:spPr bwMode="auto">
            <a:xfrm>
              <a:off x="1313" y="1423"/>
              <a:ext cx="3617" cy="0"/>
            </a:xfrm>
            <a:prstGeom prst="line">
              <a:avLst/>
            </a:prstGeom>
            <a:noFill/>
            <a:ln w="9525">
              <a:solidFill>
                <a:schemeClr val="tx2"/>
              </a:solidFill>
              <a:round/>
              <a:headEnd/>
              <a:tailEnd/>
            </a:ln>
          </p:spPr>
          <p:txBody>
            <a:bodyPr>
              <a:prstTxWarp prst="textNoShape">
                <a:avLst/>
              </a:prstTxWarp>
            </a:bodyPr>
            <a:lstStyle/>
            <a:p>
              <a:endParaRPr lang="en-US"/>
            </a:p>
          </p:txBody>
        </p:sp>
      </p:grpSp>
      <p:pic>
        <p:nvPicPr>
          <p:cNvPr id="7173" name="Picture 71" descr="Title-page"/>
          <p:cNvPicPr>
            <a:picLocks noChangeAspect="1" noChangeArrowheads="1"/>
          </p:cNvPicPr>
          <p:nvPr/>
        </p:nvPicPr>
        <p:blipFill>
          <a:blip r:embed="rId4"/>
          <a:srcRect/>
          <a:stretch>
            <a:fillRect/>
          </a:stretch>
        </p:blipFill>
        <p:spPr bwMode="auto">
          <a:xfrm>
            <a:off x="1258888" y="5483225"/>
            <a:ext cx="6696075" cy="1139825"/>
          </a:xfrm>
          <a:prstGeom prst="rect">
            <a:avLst/>
          </a:prstGeom>
          <a:noFill/>
          <a:ln w="9525">
            <a:noFill/>
            <a:miter lim="800000"/>
            <a:headEnd/>
            <a:tailEnd/>
          </a:ln>
        </p:spPr>
      </p:pic>
      <p:sp>
        <p:nvSpPr>
          <p:cNvPr id="7179" name="Text Box 66"/>
          <p:cNvSpPr txBox="1">
            <a:spLocks noChangeArrowheads="1"/>
          </p:cNvSpPr>
          <p:nvPr/>
        </p:nvSpPr>
        <p:spPr bwMode="auto">
          <a:xfrm>
            <a:off x="611188" y="1773238"/>
            <a:ext cx="8010525" cy="511175"/>
          </a:xfrm>
          <a:prstGeom prst="rect">
            <a:avLst/>
          </a:prstGeom>
          <a:noFill/>
          <a:ln w="9525">
            <a:noFill/>
            <a:miter lim="800000"/>
            <a:headEnd/>
            <a:tailEnd/>
          </a:ln>
        </p:spPr>
        <p:txBody>
          <a:bodyPr lIns="91428" tIns="45713" rIns="91428" bIns="45713">
            <a:prstTxWarp prst="textNoShape">
              <a:avLst/>
            </a:prstTxWarp>
            <a:spAutoFit/>
          </a:bodyPr>
          <a:lstStyle/>
          <a:p>
            <a:pPr marL="342900" indent="-342900" algn="ctr">
              <a:lnSpc>
                <a:spcPct val="110000"/>
              </a:lnSpc>
              <a:spcBef>
                <a:spcPct val="50000"/>
              </a:spcBef>
              <a:buClr>
                <a:schemeClr val="accent1"/>
              </a:buClr>
            </a:pPr>
            <a:r>
              <a:rPr lang="en-GB" sz="2500" b="1" baseline="0">
                <a:solidFill>
                  <a:schemeClr val="tx2"/>
                </a:solidFill>
              </a:rPr>
              <a:t>2013 UK Budget &amp; Market Outlook</a:t>
            </a:r>
          </a:p>
        </p:txBody>
      </p:sp>
      <p:sp>
        <p:nvSpPr>
          <p:cNvPr id="7180" name="Text Box 67"/>
          <p:cNvSpPr txBox="1">
            <a:spLocks noChangeArrowheads="1"/>
          </p:cNvSpPr>
          <p:nvPr/>
        </p:nvSpPr>
        <p:spPr bwMode="auto">
          <a:xfrm>
            <a:off x="566738" y="2876550"/>
            <a:ext cx="8010525" cy="376238"/>
          </a:xfrm>
          <a:prstGeom prst="rect">
            <a:avLst/>
          </a:prstGeom>
          <a:noFill/>
          <a:ln w="9525">
            <a:noFill/>
            <a:miter lim="800000"/>
            <a:headEnd/>
            <a:tailEnd/>
          </a:ln>
        </p:spPr>
        <p:txBody>
          <a:bodyPr lIns="91428" tIns="45713" rIns="91428" bIns="45713">
            <a:prstTxWarp prst="textNoShape">
              <a:avLst/>
            </a:prstTxWarp>
            <a:spAutoFit/>
          </a:bodyPr>
          <a:lstStyle/>
          <a:p>
            <a:pPr marL="342900" indent="-342900" algn="ctr">
              <a:lnSpc>
                <a:spcPct val="110000"/>
              </a:lnSpc>
              <a:spcBef>
                <a:spcPct val="50000"/>
              </a:spcBef>
              <a:buClr>
                <a:schemeClr val="accent1"/>
              </a:buClr>
            </a:pPr>
            <a:r>
              <a:rPr lang="en-GB" sz="1700" b="1" baseline="0">
                <a:ea typeface="ＭＳ Ｐゴシック" pitchFamily="8" charset="-128"/>
                <a:cs typeface="ＭＳ Ｐゴシック" pitchFamily="8" charset="-128"/>
              </a:rPr>
              <a:t>Barney Hawkins, Divisional Director</a:t>
            </a:r>
            <a:r>
              <a:rPr lang="en-GB" sz="1400" baseline="0">
                <a:ea typeface="ＭＳ Ｐゴシック" pitchFamily="8" charset="-128"/>
                <a:cs typeface="ＭＳ Ｐゴシック" pitchFamily="8" charset="-128"/>
              </a:rPr>
              <a:t>   </a:t>
            </a:r>
            <a:r>
              <a:rPr lang="en-GB" sz="1700" baseline="0">
                <a:ea typeface="ＭＳ Ｐゴシック" pitchFamily="8" charset="-128"/>
                <a:cs typeface="ＭＳ Ｐゴシック" pitchFamily="8" charset="-128"/>
              </a:rPr>
              <a:t>22nd March 2013</a:t>
            </a:r>
          </a:p>
        </p:txBody>
      </p:sp>
    </p:spTree>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Text Box 4"/>
          <p:cNvSpPr txBox="1">
            <a:spLocks noChangeArrowheads="1"/>
          </p:cNvSpPr>
          <p:nvPr/>
        </p:nvSpPr>
        <p:spPr bwMode="auto">
          <a:xfrm>
            <a:off x="684213" y="404813"/>
            <a:ext cx="7805737" cy="381000"/>
          </a:xfrm>
          <a:prstGeom prst="rect">
            <a:avLst/>
          </a:prstGeom>
          <a:noFill/>
          <a:ln w="9525">
            <a:noFill/>
            <a:miter lim="800000"/>
            <a:headEnd/>
            <a:tailEnd/>
          </a:ln>
        </p:spPr>
        <p:txBody>
          <a:bodyPr>
            <a:prstTxWarp prst="textNoShape">
              <a:avLst/>
            </a:prstTxWarp>
            <a:spAutoFit/>
          </a:bodyPr>
          <a:lstStyle/>
          <a:p>
            <a:pPr>
              <a:spcBef>
                <a:spcPct val="50000"/>
              </a:spcBef>
            </a:pPr>
            <a:r>
              <a:rPr lang="en-GB" sz="2800">
                <a:solidFill>
                  <a:schemeClr val="tx2"/>
                </a:solidFill>
              </a:rPr>
              <a:t>Last Year - Pasty Tax Debacle</a:t>
            </a:r>
          </a:p>
        </p:txBody>
      </p:sp>
      <p:pic>
        <p:nvPicPr>
          <p:cNvPr id="68615" name="Picture 7" descr="File:Cornish pasty - cut.jpeg">
            <a:hlinkClick r:id="rId2"/>
          </p:cNvPr>
          <p:cNvPicPr>
            <a:picLocks noChangeAspect="1" noChangeArrowheads="1"/>
          </p:cNvPicPr>
          <p:nvPr/>
        </p:nvPicPr>
        <p:blipFill>
          <a:blip r:embed="rId3"/>
          <a:srcRect/>
          <a:stretch>
            <a:fillRect/>
          </a:stretch>
        </p:blipFill>
        <p:spPr bwMode="auto">
          <a:xfrm>
            <a:off x="762000" y="866775"/>
            <a:ext cx="7620000" cy="5124450"/>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 Box 2"/>
          <p:cNvSpPr txBox="1">
            <a:spLocks noChangeArrowheads="1"/>
          </p:cNvSpPr>
          <p:nvPr/>
        </p:nvSpPr>
        <p:spPr bwMode="auto">
          <a:xfrm>
            <a:off x="668338" y="354013"/>
            <a:ext cx="7805737" cy="519112"/>
          </a:xfrm>
          <a:prstGeom prst="rect">
            <a:avLst/>
          </a:prstGeom>
          <a:noFill/>
          <a:ln w="9525">
            <a:noFill/>
            <a:miter lim="800000"/>
            <a:headEnd/>
            <a:tailEnd/>
          </a:ln>
        </p:spPr>
        <p:txBody>
          <a:bodyPr>
            <a:prstTxWarp prst="textNoShape">
              <a:avLst/>
            </a:prstTxWarp>
            <a:spAutoFit/>
          </a:bodyPr>
          <a:lstStyle/>
          <a:p>
            <a:pPr>
              <a:spcBef>
                <a:spcPct val="50000"/>
              </a:spcBef>
            </a:pPr>
            <a:endParaRPr lang="en-US" sz="2800" b="1" baseline="0">
              <a:solidFill>
                <a:schemeClr val="tx2"/>
              </a:solidFill>
            </a:endParaRPr>
          </a:p>
        </p:txBody>
      </p:sp>
      <p:sp>
        <p:nvSpPr>
          <p:cNvPr id="99332" name="Text Box 4"/>
          <p:cNvSpPr txBox="1">
            <a:spLocks noChangeArrowheads="1"/>
          </p:cNvSpPr>
          <p:nvPr/>
        </p:nvSpPr>
        <p:spPr bwMode="auto">
          <a:xfrm>
            <a:off x="668338" y="354013"/>
            <a:ext cx="7791450" cy="381000"/>
          </a:xfrm>
          <a:prstGeom prst="rect">
            <a:avLst/>
          </a:prstGeom>
          <a:noFill/>
          <a:ln w="9525">
            <a:noFill/>
            <a:miter lim="800000"/>
            <a:headEnd/>
            <a:tailEnd/>
          </a:ln>
        </p:spPr>
        <p:txBody>
          <a:bodyPr>
            <a:prstTxWarp prst="textNoShape">
              <a:avLst/>
            </a:prstTxWarp>
            <a:spAutoFit/>
          </a:bodyPr>
          <a:lstStyle/>
          <a:p>
            <a:pPr>
              <a:spcBef>
                <a:spcPct val="50000"/>
              </a:spcBef>
            </a:pPr>
            <a:r>
              <a:rPr lang="en-GB" sz="2800">
                <a:solidFill>
                  <a:schemeClr val="tx2"/>
                </a:solidFill>
              </a:rPr>
              <a:t>This Year - Positive Measures</a:t>
            </a:r>
          </a:p>
        </p:txBody>
      </p:sp>
      <p:sp>
        <p:nvSpPr>
          <p:cNvPr id="99333" name="Text Box 5"/>
          <p:cNvSpPr txBox="1">
            <a:spLocks noChangeArrowheads="1"/>
          </p:cNvSpPr>
          <p:nvPr/>
        </p:nvSpPr>
        <p:spPr bwMode="auto">
          <a:xfrm>
            <a:off x="323850" y="1628775"/>
            <a:ext cx="8135938" cy="5692162"/>
          </a:xfrm>
          <a:prstGeom prst="rect">
            <a:avLst/>
          </a:prstGeom>
          <a:noFill/>
          <a:ln w="9525">
            <a:noFill/>
            <a:miter lim="800000"/>
            <a:headEnd/>
            <a:tailEnd/>
          </a:ln>
          <a:effectLst/>
        </p:spPr>
        <p:txBody>
          <a:bodyPr lIns="87206" tIns="43606" rIns="87206" bIns="43606">
            <a:prstTxWarp prst="textNoShape">
              <a:avLst/>
            </a:prstTxWarp>
            <a:spAutoFit/>
          </a:bodyPr>
          <a:lstStyle/>
          <a:p>
            <a:pPr defTabSz="873125"/>
            <a:endParaRPr lang="en-GB" sz="2400" b="1" dirty="0"/>
          </a:p>
          <a:p>
            <a:pPr defTabSz="873125"/>
            <a:endParaRPr lang="en-GB" sz="2400" b="1" baseline="0" dirty="0"/>
          </a:p>
          <a:p>
            <a:pPr algn="l" defTabSz="873125">
              <a:buFontTx/>
              <a:buChar char="•"/>
            </a:pPr>
            <a:r>
              <a:rPr lang="en-GB" sz="2400" baseline="0" dirty="0"/>
              <a:t>Corporation Tax Reduced to 20% in 2015</a:t>
            </a:r>
            <a:br>
              <a:rPr lang="en-GB" sz="2400" baseline="0" dirty="0"/>
            </a:br>
            <a:endParaRPr lang="en-GB" sz="2400" baseline="0" dirty="0"/>
          </a:p>
          <a:p>
            <a:pPr algn="l" defTabSz="873125">
              <a:buFontTx/>
              <a:buChar char="•"/>
            </a:pPr>
            <a:r>
              <a:rPr lang="en-GB" sz="2400" baseline="0" dirty="0"/>
              <a:t>Housing Market Boost</a:t>
            </a:r>
            <a:br>
              <a:rPr lang="en-GB" sz="2400" baseline="0" dirty="0"/>
            </a:br>
            <a:endParaRPr lang="en-GB" sz="2400" baseline="0" dirty="0"/>
          </a:p>
          <a:p>
            <a:pPr algn="l" defTabSz="873125">
              <a:buFontTx/>
              <a:buChar char="•"/>
            </a:pPr>
            <a:r>
              <a:rPr lang="en-GB" sz="2400" baseline="0" dirty="0"/>
              <a:t>Funding for Infrastructure Projects</a:t>
            </a:r>
            <a:br>
              <a:rPr lang="en-GB" sz="2400" baseline="0" dirty="0"/>
            </a:br>
            <a:endParaRPr lang="en-GB" sz="2400" baseline="0" dirty="0"/>
          </a:p>
          <a:p>
            <a:pPr algn="l" defTabSz="873125">
              <a:buFontTx/>
              <a:buChar char="•"/>
            </a:pPr>
            <a:r>
              <a:rPr lang="en-GB" sz="2400" baseline="0" dirty="0"/>
              <a:t>Inflation Target Tweak</a:t>
            </a:r>
            <a:br>
              <a:rPr lang="en-GB" sz="2400" baseline="0" dirty="0"/>
            </a:br>
            <a:endParaRPr lang="en-GB" sz="2400" baseline="0" dirty="0"/>
          </a:p>
          <a:p>
            <a:pPr defTabSz="873125"/>
            <a:endParaRPr lang="en-GB" sz="2400" baseline="0" dirty="0"/>
          </a:p>
          <a:p>
            <a:pPr defTabSz="873125"/>
            <a:endParaRPr lang="en-GB" sz="3600" baseline="0" dirty="0"/>
          </a:p>
          <a:p>
            <a:pPr defTabSz="873125"/>
            <a:endParaRPr lang="en-GB" sz="3600" baseline="0" dirty="0"/>
          </a:p>
          <a:p>
            <a:pPr defTabSz="873125">
              <a:spcBef>
                <a:spcPts val="475"/>
              </a:spcBef>
              <a:spcAft>
                <a:spcPts val="475"/>
              </a:spcAft>
              <a:buClr>
                <a:schemeClr val="accent1"/>
              </a:buClr>
              <a:buSzPct val="100000"/>
            </a:pPr>
            <a:endParaRPr lang="en-GB" sz="2400" baseline="0" dirty="0"/>
          </a:p>
        </p:txBody>
      </p:sp>
    </p:spTree>
  </p:cSld>
  <p:clrMapOvr>
    <a:masterClrMapping/>
  </p:clrMapOvr>
  <p:transition spd="med">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9" name="Picture 9" descr="House"/>
          <p:cNvPicPr>
            <a:picLocks noChangeAspect="1" noChangeArrowheads="1"/>
          </p:cNvPicPr>
          <p:nvPr/>
        </p:nvPicPr>
        <p:blipFill>
          <a:blip r:embed="rId3"/>
          <a:srcRect/>
          <a:stretch>
            <a:fillRect/>
          </a:stretch>
        </p:blipFill>
        <p:spPr bwMode="auto">
          <a:xfrm>
            <a:off x="1282894" y="1234546"/>
            <a:ext cx="6625837" cy="4438061"/>
          </a:xfrm>
          <a:prstGeom prst="rect">
            <a:avLst/>
          </a:prstGeom>
          <a:noFill/>
        </p:spPr>
      </p:pic>
      <p:sp>
        <p:nvSpPr>
          <p:cNvPr id="112642" name="Text Box 2"/>
          <p:cNvSpPr txBox="1">
            <a:spLocks noChangeArrowheads="1"/>
          </p:cNvSpPr>
          <p:nvPr/>
        </p:nvSpPr>
        <p:spPr bwMode="auto">
          <a:xfrm>
            <a:off x="668338" y="354013"/>
            <a:ext cx="7805737" cy="519112"/>
          </a:xfrm>
          <a:prstGeom prst="rect">
            <a:avLst/>
          </a:prstGeom>
          <a:noFill/>
          <a:ln w="9525">
            <a:noFill/>
            <a:miter lim="800000"/>
            <a:headEnd/>
            <a:tailEnd/>
          </a:ln>
        </p:spPr>
        <p:txBody>
          <a:bodyPr>
            <a:prstTxWarp prst="textNoShape">
              <a:avLst/>
            </a:prstTxWarp>
            <a:spAutoFit/>
          </a:bodyPr>
          <a:lstStyle/>
          <a:p>
            <a:pPr>
              <a:spcBef>
                <a:spcPct val="50000"/>
              </a:spcBef>
            </a:pPr>
            <a:endParaRPr lang="en-US" sz="2800" b="1" baseline="0">
              <a:solidFill>
                <a:schemeClr val="tx2"/>
              </a:solidFill>
            </a:endParaRPr>
          </a:p>
        </p:txBody>
      </p:sp>
      <p:sp>
        <p:nvSpPr>
          <p:cNvPr id="112643" name="Text Box 4"/>
          <p:cNvSpPr txBox="1">
            <a:spLocks noChangeArrowheads="1"/>
          </p:cNvSpPr>
          <p:nvPr/>
        </p:nvSpPr>
        <p:spPr bwMode="auto">
          <a:xfrm>
            <a:off x="668338" y="354013"/>
            <a:ext cx="7791450" cy="381000"/>
          </a:xfrm>
          <a:prstGeom prst="rect">
            <a:avLst/>
          </a:prstGeom>
          <a:noFill/>
          <a:ln w="9525">
            <a:noFill/>
            <a:miter lim="800000"/>
            <a:headEnd/>
            <a:tailEnd/>
          </a:ln>
        </p:spPr>
        <p:txBody>
          <a:bodyPr>
            <a:prstTxWarp prst="textNoShape">
              <a:avLst/>
            </a:prstTxWarp>
            <a:spAutoFit/>
          </a:bodyPr>
          <a:lstStyle/>
          <a:p>
            <a:pPr>
              <a:spcBef>
                <a:spcPct val="50000"/>
              </a:spcBef>
            </a:pPr>
            <a:r>
              <a:rPr lang="en-GB" sz="2800">
                <a:solidFill>
                  <a:schemeClr val="tx2"/>
                </a:solidFill>
              </a:rPr>
              <a:t>Housing Market Boost </a:t>
            </a:r>
          </a:p>
        </p:txBody>
      </p:sp>
      <p:sp>
        <p:nvSpPr>
          <p:cNvPr id="112644" name="Text Box 4"/>
          <p:cNvSpPr txBox="1">
            <a:spLocks noChangeArrowheads="1"/>
          </p:cNvSpPr>
          <p:nvPr/>
        </p:nvSpPr>
        <p:spPr bwMode="auto">
          <a:xfrm>
            <a:off x="1211263" y="5181600"/>
            <a:ext cx="6769100" cy="1971675"/>
          </a:xfrm>
          <a:prstGeom prst="rect">
            <a:avLst/>
          </a:prstGeom>
          <a:noFill/>
          <a:ln w="9525">
            <a:noFill/>
            <a:miter lim="800000"/>
            <a:headEnd/>
            <a:tailEnd/>
          </a:ln>
          <a:effectLst/>
        </p:spPr>
        <p:txBody>
          <a:bodyPr wrap="none" lIns="87206" tIns="43606" rIns="87206" bIns="43606">
            <a:prstTxWarp prst="textNoShape">
              <a:avLst/>
            </a:prstTxWarp>
          </a:bodyPr>
          <a:lstStyle/>
          <a:p>
            <a:pPr defTabSz="873125"/>
            <a:endParaRPr lang="en-GB" sz="3600" dirty="0"/>
          </a:p>
          <a:p>
            <a:pPr defTabSz="873125"/>
            <a:r>
              <a:rPr lang="en-GB" sz="2400" baseline="0" dirty="0"/>
              <a:t>Help to Buy Scheme</a:t>
            </a:r>
          </a:p>
          <a:p>
            <a:pPr defTabSz="873125"/>
            <a:endParaRPr lang="en-GB" sz="3600" baseline="0" dirty="0"/>
          </a:p>
          <a:p>
            <a:pPr defTabSz="873125"/>
            <a:endParaRPr lang="en-GB" sz="3600" dirty="0"/>
          </a:p>
          <a:p>
            <a:pPr defTabSz="873125">
              <a:spcBef>
                <a:spcPts val="475"/>
              </a:spcBef>
              <a:spcAft>
                <a:spcPts val="475"/>
              </a:spcAft>
              <a:buClr>
                <a:schemeClr val="accent1"/>
              </a:buClr>
              <a:buSzPct val="100000"/>
            </a:pPr>
            <a:endParaRPr lang="en-GB" sz="2400" baseline="0" dirty="0"/>
          </a:p>
        </p:txBody>
      </p:sp>
      <p:sp>
        <p:nvSpPr>
          <p:cNvPr id="112646" name="AutoShape 6" descr="Thornton Cross - new build homes"/>
          <p:cNvSpPr>
            <a:spLocks noChangeAspect="1" noChangeArrowheads="1"/>
          </p:cNvSpPr>
          <p:nvPr/>
        </p:nvSpPr>
        <p:spPr bwMode="auto">
          <a:xfrm>
            <a:off x="2047875" y="1738313"/>
            <a:ext cx="5048250" cy="3381375"/>
          </a:xfrm>
          <a:prstGeom prst="rect">
            <a:avLst/>
          </a:prstGeom>
          <a:noFill/>
        </p:spPr>
        <p:txBody>
          <a:bodyPr>
            <a:prstTxWarp prst="textNoShape">
              <a:avLst/>
            </a:prstTxWarp>
          </a:bodyPr>
          <a:lstStyle/>
          <a:p>
            <a:endParaRPr lang="en-US"/>
          </a:p>
        </p:txBody>
      </p:sp>
      <p:sp>
        <p:nvSpPr>
          <p:cNvPr id="112648" name="AutoShape 8" descr="Thornton Cross - new build homes"/>
          <p:cNvSpPr>
            <a:spLocks noChangeAspect="1" noChangeArrowheads="1"/>
          </p:cNvSpPr>
          <p:nvPr/>
        </p:nvSpPr>
        <p:spPr bwMode="auto">
          <a:xfrm>
            <a:off x="117475" y="46038"/>
            <a:ext cx="5048250" cy="3381375"/>
          </a:xfrm>
          <a:prstGeom prst="rect">
            <a:avLst/>
          </a:prstGeom>
          <a:noFill/>
        </p:spPr>
        <p:txBody>
          <a:bodyPr>
            <a:prstTxWarp prst="textNoShape">
              <a:avLst/>
            </a:prstTxWarp>
          </a:bodyPr>
          <a:lstStyle/>
          <a:p>
            <a:endParaRPr lang="en-US"/>
          </a:p>
        </p:txBody>
      </p:sp>
    </p:spTree>
  </p:cSld>
  <p:clrMapOvr>
    <a:masterClrMapping/>
  </p:clrMapOvr>
  <p:transition spd="med">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93" name="Picture 9" descr="Road"/>
          <p:cNvPicPr>
            <a:picLocks noChangeAspect="1" noChangeArrowheads="1"/>
          </p:cNvPicPr>
          <p:nvPr/>
        </p:nvPicPr>
        <p:blipFill>
          <a:blip r:embed="rId3"/>
          <a:srcRect/>
          <a:stretch>
            <a:fillRect/>
          </a:stretch>
        </p:blipFill>
        <p:spPr bwMode="auto">
          <a:xfrm>
            <a:off x="1262825" y="1247776"/>
            <a:ext cx="6652270" cy="4438017"/>
          </a:xfrm>
          <a:prstGeom prst="rect">
            <a:avLst/>
          </a:prstGeom>
          <a:noFill/>
        </p:spPr>
      </p:pic>
      <p:sp>
        <p:nvSpPr>
          <p:cNvPr id="118786" name="Text Box 2"/>
          <p:cNvSpPr txBox="1">
            <a:spLocks noChangeArrowheads="1"/>
          </p:cNvSpPr>
          <p:nvPr/>
        </p:nvSpPr>
        <p:spPr bwMode="auto">
          <a:xfrm>
            <a:off x="668338" y="354013"/>
            <a:ext cx="7805737" cy="519112"/>
          </a:xfrm>
          <a:prstGeom prst="rect">
            <a:avLst/>
          </a:prstGeom>
          <a:noFill/>
          <a:ln w="9525">
            <a:noFill/>
            <a:miter lim="800000"/>
            <a:headEnd/>
            <a:tailEnd/>
          </a:ln>
        </p:spPr>
        <p:txBody>
          <a:bodyPr>
            <a:prstTxWarp prst="textNoShape">
              <a:avLst/>
            </a:prstTxWarp>
            <a:spAutoFit/>
          </a:bodyPr>
          <a:lstStyle/>
          <a:p>
            <a:pPr>
              <a:spcBef>
                <a:spcPct val="50000"/>
              </a:spcBef>
            </a:pPr>
            <a:endParaRPr lang="en-US" sz="2800" b="1" baseline="0">
              <a:solidFill>
                <a:schemeClr val="tx2"/>
              </a:solidFill>
            </a:endParaRPr>
          </a:p>
        </p:txBody>
      </p:sp>
      <p:sp>
        <p:nvSpPr>
          <p:cNvPr id="118787" name="Text Box 4"/>
          <p:cNvSpPr txBox="1">
            <a:spLocks noChangeArrowheads="1"/>
          </p:cNvSpPr>
          <p:nvPr/>
        </p:nvSpPr>
        <p:spPr bwMode="auto">
          <a:xfrm>
            <a:off x="668338" y="354013"/>
            <a:ext cx="7791450" cy="381000"/>
          </a:xfrm>
          <a:prstGeom prst="rect">
            <a:avLst/>
          </a:prstGeom>
          <a:noFill/>
          <a:ln w="9525">
            <a:noFill/>
            <a:miter lim="800000"/>
            <a:headEnd/>
            <a:tailEnd/>
          </a:ln>
        </p:spPr>
        <p:txBody>
          <a:bodyPr>
            <a:prstTxWarp prst="textNoShape">
              <a:avLst/>
            </a:prstTxWarp>
            <a:spAutoFit/>
          </a:bodyPr>
          <a:lstStyle/>
          <a:p>
            <a:pPr>
              <a:spcBef>
                <a:spcPct val="50000"/>
              </a:spcBef>
            </a:pPr>
            <a:r>
              <a:rPr lang="en-GB" sz="2800">
                <a:solidFill>
                  <a:schemeClr val="tx2"/>
                </a:solidFill>
              </a:rPr>
              <a:t>Funding For Infrastructure Projects</a:t>
            </a:r>
          </a:p>
        </p:txBody>
      </p:sp>
      <p:sp>
        <p:nvSpPr>
          <p:cNvPr id="118790" name="AutoShape 6" descr="Thornton Cross - new build homes"/>
          <p:cNvSpPr>
            <a:spLocks noChangeAspect="1" noChangeArrowheads="1"/>
          </p:cNvSpPr>
          <p:nvPr/>
        </p:nvSpPr>
        <p:spPr bwMode="auto">
          <a:xfrm>
            <a:off x="117475" y="46038"/>
            <a:ext cx="5048250" cy="3381375"/>
          </a:xfrm>
          <a:prstGeom prst="rect">
            <a:avLst/>
          </a:prstGeom>
          <a:noFill/>
        </p:spPr>
        <p:txBody>
          <a:bodyPr>
            <a:prstTxWarp prst="textNoShape">
              <a:avLst/>
            </a:prstTxWarp>
          </a:bodyPr>
          <a:lstStyle/>
          <a:p>
            <a:endParaRPr lang="en-US"/>
          </a:p>
        </p:txBody>
      </p:sp>
      <p:sp>
        <p:nvSpPr>
          <p:cNvPr id="118792" name="AutoShape 8" descr="Thornton Cross - new build homes"/>
          <p:cNvSpPr>
            <a:spLocks noChangeAspect="1" noChangeArrowheads="1"/>
          </p:cNvSpPr>
          <p:nvPr/>
        </p:nvSpPr>
        <p:spPr bwMode="auto">
          <a:xfrm>
            <a:off x="2047875" y="1738313"/>
            <a:ext cx="5048250" cy="3381375"/>
          </a:xfrm>
          <a:prstGeom prst="rect">
            <a:avLst/>
          </a:prstGeom>
          <a:noFill/>
        </p:spPr>
        <p:txBody>
          <a:bodyPr>
            <a:prstTxWarp prst="textNoShape">
              <a:avLst/>
            </a:prstTxWarp>
          </a:bodyPr>
          <a:lstStyle/>
          <a:p>
            <a:endParaRPr lang="en-US"/>
          </a:p>
        </p:txBody>
      </p:sp>
      <p:sp>
        <p:nvSpPr>
          <p:cNvPr id="8" name="Text Box 4"/>
          <p:cNvSpPr txBox="1">
            <a:spLocks noChangeArrowheads="1"/>
          </p:cNvSpPr>
          <p:nvPr/>
        </p:nvSpPr>
        <p:spPr bwMode="auto">
          <a:xfrm>
            <a:off x="1211263" y="5063069"/>
            <a:ext cx="6769100" cy="1971675"/>
          </a:xfrm>
          <a:prstGeom prst="rect">
            <a:avLst/>
          </a:prstGeom>
          <a:noFill/>
          <a:ln w="9525">
            <a:noFill/>
            <a:miter lim="800000"/>
            <a:headEnd/>
            <a:tailEnd/>
          </a:ln>
          <a:effectLst/>
        </p:spPr>
        <p:txBody>
          <a:bodyPr wrap="none" lIns="87206" tIns="43606" rIns="87206" bIns="43606">
            <a:prstTxWarp prst="textNoShape">
              <a:avLst/>
            </a:prstTxWarp>
          </a:bodyPr>
          <a:lstStyle/>
          <a:p>
            <a:pPr defTabSz="873125"/>
            <a:endParaRPr lang="en-GB" sz="3600" dirty="0" smtClean="0"/>
          </a:p>
          <a:p>
            <a:pPr defTabSz="873125"/>
            <a:r>
              <a:rPr lang="en-GB" sz="2400" dirty="0" smtClean="0"/>
              <a:t>£3 Billion per annum for 5 years</a:t>
            </a:r>
            <a:endParaRPr lang="en-GB" sz="3600" baseline="0" dirty="0" smtClean="0"/>
          </a:p>
          <a:p>
            <a:pPr defTabSz="873125"/>
            <a:endParaRPr lang="en-GB" sz="3600" dirty="0"/>
          </a:p>
          <a:p>
            <a:pPr defTabSz="873125">
              <a:spcBef>
                <a:spcPts val="475"/>
              </a:spcBef>
              <a:spcAft>
                <a:spcPts val="475"/>
              </a:spcAft>
              <a:buClr>
                <a:schemeClr val="accent1"/>
              </a:buClr>
              <a:buSzPct val="100000"/>
            </a:pPr>
            <a:endParaRPr lang="en-GB" sz="2400" baseline="0" dirty="0"/>
          </a:p>
        </p:txBody>
      </p:sp>
    </p:spTree>
  </p:cSld>
  <p:clrMapOvr>
    <a:masterClrMapping/>
  </p:clrMapOvr>
  <p:transition spd="med">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 Box 2"/>
          <p:cNvSpPr txBox="1">
            <a:spLocks noChangeArrowheads="1"/>
          </p:cNvSpPr>
          <p:nvPr/>
        </p:nvSpPr>
        <p:spPr bwMode="auto">
          <a:xfrm>
            <a:off x="668338" y="354013"/>
            <a:ext cx="7805737" cy="519112"/>
          </a:xfrm>
          <a:prstGeom prst="rect">
            <a:avLst/>
          </a:prstGeom>
          <a:noFill/>
          <a:ln w="9525">
            <a:noFill/>
            <a:miter lim="800000"/>
            <a:headEnd/>
            <a:tailEnd/>
          </a:ln>
        </p:spPr>
        <p:txBody>
          <a:bodyPr>
            <a:prstTxWarp prst="textNoShape">
              <a:avLst/>
            </a:prstTxWarp>
            <a:spAutoFit/>
          </a:bodyPr>
          <a:lstStyle/>
          <a:p>
            <a:pPr>
              <a:spcBef>
                <a:spcPct val="50000"/>
              </a:spcBef>
            </a:pPr>
            <a:endParaRPr lang="en-US" sz="2800" b="1" baseline="0">
              <a:solidFill>
                <a:schemeClr val="tx2"/>
              </a:solidFill>
            </a:endParaRPr>
          </a:p>
        </p:txBody>
      </p:sp>
      <p:sp>
        <p:nvSpPr>
          <p:cNvPr id="114691" name="Text Box 4"/>
          <p:cNvSpPr txBox="1">
            <a:spLocks noChangeArrowheads="1"/>
          </p:cNvSpPr>
          <p:nvPr/>
        </p:nvSpPr>
        <p:spPr bwMode="auto">
          <a:xfrm>
            <a:off x="668338" y="354013"/>
            <a:ext cx="7791450" cy="381000"/>
          </a:xfrm>
          <a:prstGeom prst="rect">
            <a:avLst/>
          </a:prstGeom>
          <a:noFill/>
          <a:ln w="9525">
            <a:noFill/>
            <a:miter lim="800000"/>
            <a:headEnd/>
            <a:tailEnd/>
          </a:ln>
        </p:spPr>
        <p:txBody>
          <a:bodyPr>
            <a:prstTxWarp prst="textNoShape">
              <a:avLst/>
            </a:prstTxWarp>
            <a:spAutoFit/>
          </a:bodyPr>
          <a:lstStyle/>
          <a:p>
            <a:pPr>
              <a:spcBef>
                <a:spcPct val="50000"/>
              </a:spcBef>
            </a:pPr>
            <a:r>
              <a:rPr lang="en-GB" sz="2800">
                <a:solidFill>
                  <a:schemeClr val="tx2"/>
                </a:solidFill>
              </a:rPr>
              <a:t>Inflation Target Tweak</a:t>
            </a:r>
          </a:p>
        </p:txBody>
      </p:sp>
      <p:sp>
        <p:nvSpPr>
          <p:cNvPr id="114692" name="Text Box 4"/>
          <p:cNvSpPr txBox="1">
            <a:spLocks noChangeArrowheads="1"/>
          </p:cNvSpPr>
          <p:nvPr/>
        </p:nvSpPr>
        <p:spPr bwMode="auto">
          <a:xfrm>
            <a:off x="599281" y="5757862"/>
            <a:ext cx="7993063" cy="826727"/>
          </a:xfrm>
          <a:prstGeom prst="rect">
            <a:avLst/>
          </a:prstGeom>
          <a:noFill/>
          <a:ln w="9525">
            <a:noFill/>
            <a:miter lim="800000"/>
            <a:headEnd/>
            <a:tailEnd/>
          </a:ln>
          <a:effectLst/>
        </p:spPr>
        <p:txBody>
          <a:bodyPr lIns="87206" tIns="43606" rIns="87206" bIns="43606">
            <a:prstTxWarp prst="textNoShape">
              <a:avLst/>
            </a:prstTxWarp>
            <a:spAutoFit/>
          </a:bodyPr>
          <a:lstStyle/>
          <a:p>
            <a:pPr defTabSz="873125"/>
            <a:r>
              <a:rPr lang="en-GB" sz="2400" baseline="0" dirty="0"/>
              <a:t>Mark Carney – New Governor of the Bank of England</a:t>
            </a:r>
          </a:p>
          <a:p>
            <a:pPr defTabSz="873125">
              <a:buFontTx/>
              <a:buChar char="•"/>
            </a:pPr>
            <a:endParaRPr lang="en-GB" sz="2400" baseline="0" dirty="0"/>
          </a:p>
        </p:txBody>
      </p:sp>
      <p:pic>
        <p:nvPicPr>
          <p:cNvPr id="114693" name="Picture 5" descr="Carney"/>
          <p:cNvPicPr>
            <a:picLocks noChangeAspect="1" noChangeArrowheads="1"/>
          </p:cNvPicPr>
          <p:nvPr/>
        </p:nvPicPr>
        <p:blipFill>
          <a:blip r:embed="rId3"/>
          <a:srcRect/>
          <a:stretch>
            <a:fillRect/>
          </a:stretch>
        </p:blipFill>
        <p:spPr bwMode="auto">
          <a:xfrm>
            <a:off x="1258253" y="1234551"/>
            <a:ext cx="6675120" cy="4446207"/>
          </a:xfrm>
          <a:prstGeom prst="rect">
            <a:avLst/>
          </a:prstGeom>
          <a:noFill/>
        </p:spPr>
      </p:pic>
    </p:spTree>
  </p:cSld>
  <p:clrMapOvr>
    <a:masterClrMapping/>
  </p:clrMapOvr>
  <p:transition spd="med">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5"/>
          <p:cNvSpPr txBox="1">
            <a:spLocks noChangeArrowheads="1"/>
          </p:cNvSpPr>
          <p:nvPr/>
        </p:nvSpPr>
        <p:spPr bwMode="auto">
          <a:xfrm>
            <a:off x="668338" y="354013"/>
            <a:ext cx="7805737" cy="517525"/>
          </a:xfrm>
          <a:prstGeom prst="rect">
            <a:avLst/>
          </a:prstGeom>
          <a:noFill/>
          <a:ln w="9525">
            <a:noFill/>
            <a:miter lim="800000"/>
            <a:headEnd/>
            <a:tailEnd/>
          </a:ln>
        </p:spPr>
        <p:txBody>
          <a:bodyPr lIns="91428" tIns="45713" rIns="91428" bIns="45713">
            <a:prstTxWarp prst="textNoShape">
              <a:avLst/>
            </a:prstTxWarp>
            <a:spAutoFit/>
          </a:bodyPr>
          <a:lstStyle/>
          <a:p>
            <a:pPr>
              <a:spcBef>
                <a:spcPct val="50000"/>
              </a:spcBef>
            </a:pPr>
            <a:r>
              <a:rPr lang="en-GB" sz="2900" b="1" baseline="0">
                <a:solidFill>
                  <a:schemeClr val="tx2"/>
                </a:solidFill>
              </a:rPr>
              <a:t>Jens Wi</a:t>
            </a:r>
            <a:endParaRPr lang="en-GB" sz="1700" b="1" baseline="0">
              <a:solidFill>
                <a:schemeClr val="tx2"/>
              </a:solidFill>
            </a:endParaRPr>
          </a:p>
        </p:txBody>
      </p:sp>
      <p:sp>
        <p:nvSpPr>
          <p:cNvPr id="75779" name="Text Box 21"/>
          <p:cNvSpPr txBox="1">
            <a:spLocks noChangeArrowheads="1"/>
          </p:cNvSpPr>
          <p:nvPr/>
        </p:nvSpPr>
        <p:spPr bwMode="auto">
          <a:xfrm>
            <a:off x="3735388" y="5803900"/>
            <a:ext cx="4740275" cy="244475"/>
          </a:xfrm>
          <a:prstGeom prst="rect">
            <a:avLst/>
          </a:prstGeom>
          <a:noFill/>
          <a:ln w="9525">
            <a:noFill/>
            <a:miter lim="800000"/>
            <a:headEnd/>
            <a:tailEnd/>
          </a:ln>
        </p:spPr>
        <p:txBody>
          <a:bodyPr lIns="91428" tIns="45713" rIns="91428" bIns="45713">
            <a:prstTxWarp prst="textNoShape">
              <a:avLst/>
            </a:prstTxWarp>
            <a:spAutoFit/>
          </a:bodyPr>
          <a:lstStyle/>
          <a:p>
            <a:pPr algn="r">
              <a:spcBef>
                <a:spcPct val="20000"/>
              </a:spcBef>
              <a:buClr>
                <a:schemeClr val="tx2"/>
              </a:buClr>
            </a:pPr>
            <a:r>
              <a:rPr lang="en-GB" sz="1000" baseline="0"/>
              <a:t>Source: Bloomberg</a:t>
            </a:r>
            <a:endParaRPr lang="en-GB" sz="1000"/>
          </a:p>
        </p:txBody>
      </p:sp>
      <p:pic>
        <p:nvPicPr>
          <p:cNvPr id="75782" name="Picture 2" descr="C:\Documents and Settings\foster_gu\Local Settings\Temporary Internet Files\Content.Outlook\6BVKGFKV\Ben_Bernanke_official_portrait.jpg"/>
          <p:cNvPicPr>
            <a:picLocks noChangeAspect="1" noChangeArrowheads="1"/>
          </p:cNvPicPr>
          <p:nvPr/>
        </p:nvPicPr>
        <p:blipFill>
          <a:blip r:embed="rId3"/>
          <a:srcRect t="12283" b="27402"/>
          <a:stretch>
            <a:fillRect/>
          </a:stretch>
        </p:blipFill>
        <p:spPr bwMode="auto">
          <a:xfrm>
            <a:off x="0" y="0"/>
            <a:ext cx="9144000" cy="6896100"/>
          </a:xfrm>
          <a:prstGeom prst="rect">
            <a:avLst/>
          </a:prstGeom>
          <a:noFill/>
          <a:ln w="9525">
            <a:noFill/>
            <a:miter lim="800000"/>
            <a:headEnd/>
            <a:tailEnd/>
          </a:ln>
        </p:spPr>
      </p:pic>
      <p:sp>
        <p:nvSpPr>
          <p:cNvPr id="75783" name="TextBox 7"/>
          <p:cNvSpPr txBox="1">
            <a:spLocks noChangeArrowheads="1"/>
          </p:cNvSpPr>
          <p:nvPr/>
        </p:nvSpPr>
        <p:spPr bwMode="auto">
          <a:xfrm>
            <a:off x="0" y="5103688"/>
            <a:ext cx="9635066" cy="1754312"/>
          </a:xfrm>
          <a:prstGeom prst="rect">
            <a:avLst/>
          </a:prstGeom>
          <a:noFill/>
          <a:ln w="9525">
            <a:noFill/>
            <a:miter lim="800000"/>
            <a:headEnd/>
            <a:tailEnd/>
          </a:ln>
        </p:spPr>
        <p:txBody>
          <a:bodyPr wrap="square" lIns="91428" tIns="45713" rIns="91428" bIns="45713">
            <a:prstTxWarp prst="textNoShape">
              <a:avLst/>
            </a:prstTxWarp>
            <a:spAutoFit/>
          </a:bodyPr>
          <a:lstStyle/>
          <a:p>
            <a:pPr algn="l"/>
            <a:r>
              <a:rPr lang="en-GB" sz="3600" b="1" dirty="0">
                <a:solidFill>
                  <a:schemeClr val="bg1"/>
                </a:solidFill>
                <a:latin typeface="Albertus MT Lt" charset="0"/>
              </a:rPr>
              <a:t>“the Federal Reserve will provide additional policy accommodation as needed…”</a:t>
            </a:r>
          </a:p>
        </p:txBody>
      </p:sp>
    </p:spTree>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5"/>
          <p:cNvSpPr txBox="1">
            <a:spLocks noChangeArrowheads="1"/>
          </p:cNvSpPr>
          <p:nvPr/>
        </p:nvSpPr>
        <p:spPr bwMode="auto">
          <a:xfrm>
            <a:off x="668338" y="354013"/>
            <a:ext cx="7805737" cy="517525"/>
          </a:xfrm>
          <a:prstGeom prst="rect">
            <a:avLst/>
          </a:prstGeom>
          <a:noFill/>
          <a:ln w="9525">
            <a:noFill/>
            <a:miter lim="800000"/>
            <a:headEnd/>
            <a:tailEnd/>
          </a:ln>
        </p:spPr>
        <p:txBody>
          <a:bodyPr lIns="91428" tIns="45713" rIns="91428" bIns="45713">
            <a:prstTxWarp prst="textNoShape">
              <a:avLst/>
            </a:prstTxWarp>
            <a:spAutoFit/>
          </a:bodyPr>
          <a:lstStyle/>
          <a:p>
            <a:pPr>
              <a:spcBef>
                <a:spcPct val="50000"/>
              </a:spcBef>
            </a:pPr>
            <a:r>
              <a:rPr lang="en-GB" sz="2900" b="1" baseline="0">
                <a:solidFill>
                  <a:schemeClr val="tx2"/>
                </a:solidFill>
              </a:rPr>
              <a:t>Jens Wi</a:t>
            </a:r>
            <a:endParaRPr lang="en-GB" sz="1700" b="1" baseline="0">
              <a:solidFill>
                <a:schemeClr val="tx2"/>
              </a:solidFill>
            </a:endParaRPr>
          </a:p>
        </p:txBody>
      </p:sp>
      <p:sp>
        <p:nvSpPr>
          <p:cNvPr id="72707" name="Text Box 21"/>
          <p:cNvSpPr txBox="1">
            <a:spLocks noChangeArrowheads="1"/>
          </p:cNvSpPr>
          <p:nvPr/>
        </p:nvSpPr>
        <p:spPr bwMode="auto">
          <a:xfrm>
            <a:off x="3735388" y="5803900"/>
            <a:ext cx="4740275" cy="244475"/>
          </a:xfrm>
          <a:prstGeom prst="rect">
            <a:avLst/>
          </a:prstGeom>
          <a:noFill/>
          <a:ln w="9525">
            <a:noFill/>
            <a:miter lim="800000"/>
            <a:headEnd/>
            <a:tailEnd/>
          </a:ln>
        </p:spPr>
        <p:txBody>
          <a:bodyPr lIns="91428" tIns="45713" rIns="91428" bIns="45713">
            <a:prstTxWarp prst="textNoShape">
              <a:avLst/>
            </a:prstTxWarp>
            <a:spAutoFit/>
          </a:bodyPr>
          <a:lstStyle/>
          <a:p>
            <a:pPr algn="r">
              <a:spcBef>
                <a:spcPct val="20000"/>
              </a:spcBef>
              <a:buClr>
                <a:schemeClr val="tx2"/>
              </a:buClr>
            </a:pPr>
            <a:r>
              <a:rPr lang="en-GB" sz="1000" baseline="0"/>
              <a:t>Source: Bloomberg</a:t>
            </a:r>
            <a:endParaRPr lang="en-GB" sz="1000"/>
          </a:p>
        </p:txBody>
      </p:sp>
      <p:pic>
        <p:nvPicPr>
          <p:cNvPr id="72709" name="Picture 2" descr="File:Mario Draghi - World Economic Forum Annual Meeting 2012.jpg"/>
          <p:cNvPicPr>
            <a:picLocks noChangeAspect="1" noChangeArrowheads="1"/>
          </p:cNvPicPr>
          <p:nvPr/>
        </p:nvPicPr>
        <p:blipFill>
          <a:blip r:embed="rId3"/>
          <a:srcRect/>
          <a:stretch>
            <a:fillRect/>
          </a:stretch>
        </p:blipFill>
        <p:spPr bwMode="auto">
          <a:xfrm>
            <a:off x="0" y="0"/>
            <a:ext cx="9251950" cy="6858000"/>
          </a:xfrm>
          <a:prstGeom prst="rect">
            <a:avLst/>
          </a:prstGeom>
          <a:noFill/>
          <a:ln w="9525">
            <a:noFill/>
            <a:miter lim="800000"/>
            <a:headEnd/>
            <a:tailEnd/>
          </a:ln>
        </p:spPr>
      </p:pic>
      <p:sp>
        <p:nvSpPr>
          <p:cNvPr id="72710" name="TextBox 6"/>
          <p:cNvSpPr txBox="1">
            <a:spLocks noChangeArrowheads="1"/>
          </p:cNvSpPr>
          <p:nvPr/>
        </p:nvSpPr>
        <p:spPr bwMode="auto">
          <a:xfrm>
            <a:off x="0" y="0"/>
            <a:ext cx="4643438" cy="2554531"/>
          </a:xfrm>
          <a:prstGeom prst="rect">
            <a:avLst/>
          </a:prstGeom>
          <a:noFill/>
          <a:ln w="9525">
            <a:noFill/>
            <a:miter lim="800000"/>
            <a:headEnd/>
            <a:tailEnd/>
          </a:ln>
        </p:spPr>
        <p:txBody>
          <a:bodyPr lIns="91428" tIns="45713" rIns="91428" bIns="45713">
            <a:prstTxWarp prst="textNoShape">
              <a:avLst/>
            </a:prstTxWarp>
            <a:spAutoFit/>
          </a:bodyPr>
          <a:lstStyle/>
          <a:p>
            <a:r>
              <a:rPr lang="en-GB" b="1" dirty="0">
                <a:solidFill>
                  <a:schemeClr val="bg1"/>
                </a:solidFill>
                <a:latin typeface="Albertus MT Lt" charset="0"/>
              </a:rPr>
              <a:t>“The ECB is ready to do whatever it </a:t>
            </a:r>
          </a:p>
          <a:p>
            <a:r>
              <a:rPr lang="en-GB" b="1" dirty="0">
                <a:solidFill>
                  <a:schemeClr val="bg1"/>
                </a:solidFill>
                <a:latin typeface="Albertus MT Lt" charset="0"/>
              </a:rPr>
              <a:t>takes to preserve the euro…and believe me, it will be enough”</a:t>
            </a:r>
          </a:p>
        </p:txBody>
      </p:sp>
    </p:spTree>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5"/>
          <p:cNvSpPr txBox="1">
            <a:spLocks noChangeArrowheads="1"/>
          </p:cNvSpPr>
          <p:nvPr/>
        </p:nvSpPr>
        <p:spPr bwMode="auto">
          <a:xfrm>
            <a:off x="668338" y="354013"/>
            <a:ext cx="7805737" cy="517525"/>
          </a:xfrm>
          <a:prstGeom prst="rect">
            <a:avLst/>
          </a:prstGeom>
          <a:noFill/>
          <a:ln w="9525">
            <a:noFill/>
            <a:miter lim="800000"/>
            <a:headEnd/>
            <a:tailEnd/>
          </a:ln>
        </p:spPr>
        <p:txBody>
          <a:bodyPr lIns="91428" tIns="45713" rIns="91428" bIns="45713">
            <a:prstTxWarp prst="textNoShape">
              <a:avLst/>
            </a:prstTxWarp>
            <a:spAutoFit/>
          </a:bodyPr>
          <a:lstStyle/>
          <a:p>
            <a:pPr>
              <a:spcBef>
                <a:spcPct val="50000"/>
              </a:spcBef>
            </a:pPr>
            <a:r>
              <a:rPr lang="en-GB" sz="2900" b="1" baseline="0">
                <a:solidFill>
                  <a:schemeClr val="tx2"/>
                </a:solidFill>
              </a:rPr>
              <a:t>Shinzo Abe</a:t>
            </a:r>
            <a:endParaRPr lang="en-GB" sz="1700" b="1" baseline="0">
              <a:solidFill>
                <a:schemeClr val="tx2"/>
              </a:solidFill>
            </a:endParaRPr>
          </a:p>
        </p:txBody>
      </p:sp>
      <p:sp>
        <p:nvSpPr>
          <p:cNvPr id="79875" name="Text Box 21"/>
          <p:cNvSpPr txBox="1">
            <a:spLocks noChangeArrowheads="1"/>
          </p:cNvSpPr>
          <p:nvPr/>
        </p:nvSpPr>
        <p:spPr bwMode="auto">
          <a:xfrm>
            <a:off x="3735388" y="5803900"/>
            <a:ext cx="4740275" cy="244475"/>
          </a:xfrm>
          <a:prstGeom prst="rect">
            <a:avLst/>
          </a:prstGeom>
          <a:noFill/>
          <a:ln w="9525">
            <a:noFill/>
            <a:miter lim="800000"/>
            <a:headEnd/>
            <a:tailEnd/>
          </a:ln>
        </p:spPr>
        <p:txBody>
          <a:bodyPr lIns="91428" tIns="45713" rIns="91428" bIns="45713">
            <a:prstTxWarp prst="textNoShape">
              <a:avLst/>
            </a:prstTxWarp>
            <a:spAutoFit/>
          </a:bodyPr>
          <a:lstStyle/>
          <a:p>
            <a:pPr algn="r">
              <a:spcBef>
                <a:spcPct val="20000"/>
              </a:spcBef>
              <a:buClr>
                <a:schemeClr val="tx2"/>
              </a:buClr>
            </a:pPr>
            <a:r>
              <a:rPr lang="en-GB" sz="1000" baseline="0"/>
              <a:t>Source: Bloomberg</a:t>
            </a:r>
            <a:endParaRPr lang="en-GB" sz="1000"/>
          </a:p>
        </p:txBody>
      </p:sp>
      <p:pic>
        <p:nvPicPr>
          <p:cNvPr id="79877" name="Picture 6" descr="866px-Shinzo_Abe.jpg"/>
          <p:cNvPicPr>
            <a:picLocks noChangeAspect="1"/>
          </p:cNvPicPr>
          <p:nvPr/>
        </p:nvPicPr>
        <p:blipFill>
          <a:blip r:embed="rId3"/>
          <a:srcRect l="16367" b="47336"/>
          <a:stretch>
            <a:fillRect/>
          </a:stretch>
        </p:blipFill>
        <p:spPr bwMode="auto">
          <a:xfrm>
            <a:off x="0" y="0"/>
            <a:ext cx="9197975" cy="6858000"/>
          </a:xfrm>
          <a:prstGeom prst="rect">
            <a:avLst/>
          </a:prstGeom>
          <a:noFill/>
          <a:ln w="9525">
            <a:noFill/>
            <a:miter lim="800000"/>
            <a:headEnd/>
            <a:tailEnd/>
          </a:ln>
        </p:spPr>
      </p:pic>
      <p:sp>
        <p:nvSpPr>
          <p:cNvPr id="8" name="TextBox 7"/>
          <p:cNvSpPr txBox="1">
            <a:spLocks noChangeArrowheads="1"/>
          </p:cNvSpPr>
          <p:nvPr/>
        </p:nvSpPr>
        <p:spPr bwMode="auto">
          <a:xfrm>
            <a:off x="4643438" y="0"/>
            <a:ext cx="4500562" cy="2554531"/>
          </a:xfrm>
          <a:prstGeom prst="rect">
            <a:avLst/>
          </a:prstGeom>
          <a:noFill/>
          <a:ln w="9525">
            <a:noFill/>
            <a:miter lim="800000"/>
            <a:headEnd/>
            <a:tailEnd/>
          </a:ln>
        </p:spPr>
        <p:txBody>
          <a:bodyPr lIns="91428" tIns="45713" rIns="91428" bIns="45713">
            <a:prstTxWarp prst="textNoShape">
              <a:avLst/>
            </a:prstTxWarp>
            <a:spAutoFit/>
          </a:bodyPr>
          <a:lstStyle/>
          <a:p>
            <a:pPr algn="r"/>
            <a:r>
              <a:rPr lang="en-GB" b="1" dirty="0">
                <a:solidFill>
                  <a:srgbClr val="7F7F7F"/>
                </a:solidFill>
                <a:latin typeface="Albertus MT Lt" charset="0"/>
              </a:rPr>
              <a:t>“The time has come for a general mobilisation of all policy measures to get rid of deflation</a:t>
            </a:r>
            <a:r>
              <a:rPr lang="en-GB" b="1" dirty="0">
                <a:solidFill>
                  <a:srgbClr val="D9D9D9"/>
                </a:solidFill>
                <a:latin typeface="Albertus MT Lt" charset="0"/>
              </a:rPr>
              <a:t>”</a:t>
            </a:r>
            <a:r>
              <a:rPr lang="en-GB" b="1" dirty="0">
                <a:solidFill>
                  <a:srgbClr val="C00000"/>
                </a:solidFill>
                <a:latin typeface="Albertus MT Lt" charset="0"/>
              </a:rPr>
              <a:t> </a:t>
            </a:r>
          </a:p>
        </p:txBody>
      </p:sp>
    </p:spTree>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a:srcRect/>
          <a:stretch>
            <a:fillRect/>
          </a:stretch>
        </p:blipFill>
        <p:spPr bwMode="auto">
          <a:xfrm>
            <a:off x="250825" y="620713"/>
            <a:ext cx="8699500" cy="5113337"/>
          </a:xfrm>
          <a:prstGeom prst="rect">
            <a:avLst/>
          </a:prstGeom>
          <a:noFill/>
          <a:ln w="9525">
            <a:noFill/>
            <a:miter lim="800000"/>
            <a:headEnd/>
            <a:tailEnd/>
          </a:ln>
          <a:effectLst/>
        </p:spPr>
      </p:pic>
      <p:sp>
        <p:nvSpPr>
          <p:cNvPr id="84996" name="Text Box 4"/>
          <p:cNvSpPr txBox="1">
            <a:spLocks noChangeArrowheads="1"/>
          </p:cNvSpPr>
          <p:nvPr/>
        </p:nvSpPr>
        <p:spPr bwMode="auto">
          <a:xfrm>
            <a:off x="636588" y="1087438"/>
            <a:ext cx="1930400" cy="323850"/>
          </a:xfrm>
          <a:prstGeom prst="rect">
            <a:avLst/>
          </a:prstGeom>
          <a:noFill/>
          <a:ln w="9525">
            <a:noFill/>
            <a:miter lim="800000"/>
            <a:headEnd/>
            <a:tailEnd/>
          </a:ln>
          <a:effectLst/>
        </p:spPr>
        <p:txBody>
          <a:bodyPr wrap="none" lIns="86839" tIns="43442" rIns="86839" bIns="43442">
            <a:prstTxWarp prst="textNoShape">
              <a:avLst/>
            </a:prstTxWarp>
            <a:spAutoFit/>
          </a:bodyPr>
          <a:lstStyle/>
          <a:p>
            <a:pPr defTabSz="873125">
              <a:spcBef>
                <a:spcPts val="475"/>
              </a:spcBef>
              <a:spcAft>
                <a:spcPts val="475"/>
              </a:spcAft>
              <a:buClr>
                <a:schemeClr val="accent1"/>
              </a:buClr>
              <a:buSzPct val="100000"/>
            </a:pPr>
            <a:r>
              <a:rPr lang="en-GB" sz="1500" b="1" baseline="0">
                <a:solidFill>
                  <a:schemeClr val="tx2"/>
                </a:solidFill>
              </a:rPr>
              <a:t>UK 10-year gilt yield</a:t>
            </a:r>
          </a:p>
        </p:txBody>
      </p:sp>
      <p:sp>
        <p:nvSpPr>
          <p:cNvPr id="84997" name="Line 5"/>
          <p:cNvSpPr>
            <a:spLocks noChangeShapeType="1"/>
          </p:cNvSpPr>
          <p:nvPr/>
        </p:nvSpPr>
        <p:spPr bwMode="auto">
          <a:xfrm flipV="1">
            <a:off x="2098675" y="1639888"/>
            <a:ext cx="3132138" cy="2901950"/>
          </a:xfrm>
          <a:prstGeom prst="line">
            <a:avLst/>
          </a:prstGeom>
          <a:noFill/>
          <a:ln w="19050">
            <a:solidFill>
              <a:srgbClr val="FF0000"/>
            </a:solidFill>
            <a:round/>
            <a:headEnd/>
            <a:tailEnd type="triangle" w="med" len="med"/>
          </a:ln>
          <a:effectLst/>
        </p:spPr>
        <p:txBody>
          <a:bodyPr lIns="70254" tIns="35129" rIns="70254" bIns="35129">
            <a:prstTxWarp prst="textNoShape">
              <a:avLst/>
            </a:prstTxWarp>
          </a:bodyPr>
          <a:lstStyle/>
          <a:p>
            <a:endParaRPr lang="en-US"/>
          </a:p>
        </p:txBody>
      </p:sp>
      <p:sp>
        <p:nvSpPr>
          <p:cNvPr id="84998" name="Rectangle 6"/>
          <p:cNvSpPr>
            <a:spLocks noChangeArrowheads="1"/>
          </p:cNvSpPr>
          <p:nvPr/>
        </p:nvSpPr>
        <p:spPr bwMode="auto">
          <a:xfrm>
            <a:off x="2882900" y="2128838"/>
            <a:ext cx="1306513" cy="482600"/>
          </a:xfrm>
          <a:prstGeom prst="rect">
            <a:avLst/>
          </a:prstGeom>
          <a:noFill/>
          <a:ln w="9525">
            <a:noFill/>
            <a:miter lim="800000"/>
            <a:headEnd/>
            <a:tailEnd/>
          </a:ln>
          <a:effectLst/>
        </p:spPr>
        <p:txBody>
          <a:bodyPr lIns="87126" tIns="43570" rIns="87126" bIns="43570">
            <a:prstTxWarp prst="textNoShape">
              <a:avLst/>
            </a:prstTxWarp>
            <a:spAutoFit/>
          </a:bodyPr>
          <a:lstStyle/>
          <a:p>
            <a:pPr algn="ctr" defTabSz="873125">
              <a:spcBef>
                <a:spcPts val="475"/>
              </a:spcBef>
              <a:spcAft>
                <a:spcPts val="475"/>
              </a:spcAft>
              <a:buClr>
                <a:schemeClr val="accent1"/>
              </a:buClr>
              <a:buSzPct val="100000"/>
            </a:pPr>
            <a:r>
              <a:rPr lang="en-GB" sz="1200" b="1" baseline="0">
                <a:solidFill>
                  <a:srgbClr val="FF0000"/>
                </a:solidFill>
              </a:rPr>
              <a:t>30 year bond bear market !</a:t>
            </a:r>
          </a:p>
        </p:txBody>
      </p:sp>
      <p:sp>
        <p:nvSpPr>
          <p:cNvPr id="84999" name="Text Box 7"/>
          <p:cNvSpPr txBox="1">
            <a:spLocks noChangeArrowheads="1"/>
          </p:cNvSpPr>
          <p:nvPr/>
        </p:nvSpPr>
        <p:spPr bwMode="auto">
          <a:xfrm>
            <a:off x="5110163" y="5805488"/>
            <a:ext cx="4033837" cy="274637"/>
          </a:xfrm>
          <a:prstGeom prst="rect">
            <a:avLst/>
          </a:prstGeom>
          <a:noFill/>
          <a:ln w="9525">
            <a:noFill/>
            <a:miter lim="800000"/>
            <a:headEnd/>
            <a:tailEnd/>
          </a:ln>
          <a:effectLst/>
        </p:spPr>
        <p:txBody>
          <a:bodyPr lIns="91092" tIns="45540" rIns="91092" bIns="45540">
            <a:prstTxWarp prst="textNoShape">
              <a:avLst/>
            </a:prstTxWarp>
            <a:spAutoFit/>
          </a:bodyPr>
          <a:lstStyle/>
          <a:p>
            <a:pPr algn="r">
              <a:spcBef>
                <a:spcPct val="50000"/>
              </a:spcBef>
            </a:pPr>
            <a:r>
              <a:rPr lang="en-GB" sz="1200" i="1" baseline="0"/>
              <a:t>Source: Montanaro, Bloomberg</a:t>
            </a:r>
          </a:p>
        </p:txBody>
      </p:sp>
      <p:sp>
        <p:nvSpPr>
          <p:cNvPr id="85000" name="Oval 8"/>
          <p:cNvSpPr>
            <a:spLocks noChangeArrowheads="1"/>
          </p:cNvSpPr>
          <p:nvPr/>
        </p:nvSpPr>
        <p:spPr bwMode="auto">
          <a:xfrm>
            <a:off x="8609013" y="4799013"/>
            <a:ext cx="385762" cy="615950"/>
          </a:xfrm>
          <a:prstGeom prst="ellipse">
            <a:avLst/>
          </a:prstGeom>
          <a:noFill/>
          <a:ln w="19050">
            <a:solidFill>
              <a:srgbClr val="FF0000"/>
            </a:solidFill>
            <a:prstDash val="sysDot"/>
            <a:round/>
            <a:headEnd/>
            <a:tailEnd/>
          </a:ln>
          <a:effectLst/>
        </p:spPr>
        <p:txBody>
          <a:bodyPr wrap="none" lIns="70254" tIns="35129" rIns="70254" bIns="35129" anchor="ctr">
            <a:prstTxWarp prst="textNoShape">
              <a:avLst/>
            </a:prstTxWarp>
          </a:bodyPr>
          <a:lstStyle/>
          <a:p>
            <a:endParaRPr lang="en-US"/>
          </a:p>
        </p:txBody>
      </p:sp>
      <p:sp>
        <p:nvSpPr>
          <p:cNvPr id="85001" name="Text Box 4"/>
          <p:cNvSpPr txBox="1">
            <a:spLocks noChangeArrowheads="1"/>
          </p:cNvSpPr>
          <p:nvPr/>
        </p:nvSpPr>
        <p:spPr bwMode="auto">
          <a:xfrm>
            <a:off x="395288" y="260350"/>
            <a:ext cx="7777162" cy="381000"/>
          </a:xfrm>
          <a:prstGeom prst="rect">
            <a:avLst/>
          </a:prstGeom>
          <a:noFill/>
          <a:ln w="9525">
            <a:noFill/>
            <a:miter lim="800000"/>
            <a:headEnd/>
            <a:tailEnd/>
          </a:ln>
        </p:spPr>
        <p:txBody>
          <a:bodyPr>
            <a:prstTxWarp prst="textNoShape">
              <a:avLst/>
            </a:prstTxWarp>
            <a:spAutoFit/>
          </a:bodyPr>
          <a:lstStyle/>
          <a:p>
            <a:pPr>
              <a:spcBef>
                <a:spcPct val="50000"/>
              </a:spcBef>
            </a:pPr>
            <a:r>
              <a:rPr lang="en-GB" sz="2800">
                <a:solidFill>
                  <a:schemeClr val="tx2"/>
                </a:solidFill>
              </a:rPr>
              <a:t>Beware Record Low Bond Yields…</a:t>
            </a:r>
          </a:p>
        </p:txBody>
      </p:sp>
      <p:grpSp>
        <p:nvGrpSpPr>
          <p:cNvPr id="11" name="Group 10"/>
          <p:cNvGrpSpPr/>
          <p:nvPr/>
        </p:nvGrpSpPr>
        <p:grpSpPr>
          <a:xfrm>
            <a:off x="1038759" y="6092825"/>
            <a:ext cx="6265862" cy="576263"/>
            <a:chOff x="1038759" y="6092825"/>
            <a:chExt cx="6265862" cy="576263"/>
          </a:xfrm>
        </p:grpSpPr>
        <p:sp>
          <p:nvSpPr>
            <p:cNvPr id="85003" name="Rectangle 11"/>
            <p:cNvSpPr>
              <a:spLocks noChangeArrowheads="1"/>
            </p:cNvSpPr>
            <p:nvPr/>
          </p:nvSpPr>
          <p:spPr bwMode="auto">
            <a:xfrm>
              <a:off x="1038759" y="6160557"/>
              <a:ext cx="6265862" cy="461665"/>
            </a:xfrm>
            <a:prstGeom prst="rect">
              <a:avLst/>
            </a:prstGeom>
            <a:noFill/>
            <a:ln w="9525">
              <a:noFill/>
              <a:miter lim="800000"/>
              <a:headEnd/>
              <a:tailEnd/>
            </a:ln>
            <a:effectLst/>
          </p:spPr>
          <p:txBody>
            <a:bodyPr>
              <a:prstTxWarp prst="textNoShape">
                <a:avLst/>
              </a:prstTxWarp>
              <a:spAutoFit/>
            </a:bodyPr>
            <a:lstStyle/>
            <a:p>
              <a:pPr algn="ctr"/>
              <a:r>
                <a:rPr lang="en-GB" sz="1200" b="1" dirty="0"/>
                <a:t>Past performance is not a guide to future performance </a:t>
              </a:r>
            </a:p>
            <a:p>
              <a:r>
                <a:rPr lang="en-GB" sz="1200" b="1" dirty="0"/>
                <a:t>The value of investments can fall and you may get back less than you invested</a:t>
              </a:r>
            </a:p>
          </p:txBody>
        </p:sp>
        <p:sp>
          <p:nvSpPr>
            <p:cNvPr id="85004" name="Rectangle 12"/>
            <p:cNvSpPr>
              <a:spLocks noChangeArrowheads="1"/>
            </p:cNvSpPr>
            <p:nvPr/>
          </p:nvSpPr>
          <p:spPr bwMode="auto">
            <a:xfrm>
              <a:off x="1258888" y="6092825"/>
              <a:ext cx="5903912" cy="576263"/>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Tax Landscape</a:t>
            </a:r>
            <a:endParaRPr lang="en-US" dirty="0"/>
          </a:p>
        </p:txBody>
      </p:sp>
      <p:grpSp>
        <p:nvGrpSpPr>
          <p:cNvPr id="13" name="Group 12"/>
          <p:cNvGrpSpPr/>
          <p:nvPr/>
        </p:nvGrpSpPr>
        <p:grpSpPr>
          <a:xfrm>
            <a:off x="2724076" y="1405463"/>
            <a:ext cx="3743474" cy="5164668"/>
            <a:chOff x="947071" y="1253064"/>
            <a:chExt cx="3743474" cy="5164668"/>
          </a:xfrm>
        </p:grpSpPr>
        <p:sp>
          <p:nvSpPr>
            <p:cNvPr id="8" name="Rectangle 7"/>
            <p:cNvSpPr/>
            <p:nvPr/>
          </p:nvSpPr>
          <p:spPr>
            <a:xfrm>
              <a:off x="1107561" y="1473199"/>
              <a:ext cx="3582984" cy="4944533"/>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offshore-strategy.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947071" y="1253064"/>
              <a:ext cx="3648742" cy="5164667"/>
            </a:xfrm>
            <a:prstGeom prst="rect">
              <a:avLst/>
            </a:prstGeom>
            <a:effectLst/>
          </p:spPr>
        </p:pic>
      </p:gr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9" name="Picture 3"/>
          <p:cNvPicPr>
            <a:picLocks noChangeAspect="1" noChangeArrowheads="1"/>
          </p:cNvPicPr>
          <p:nvPr/>
        </p:nvPicPr>
        <p:blipFill>
          <a:blip r:embed="rId2"/>
          <a:srcRect/>
          <a:stretch>
            <a:fillRect/>
          </a:stretch>
        </p:blipFill>
        <p:spPr bwMode="auto">
          <a:xfrm>
            <a:off x="468313" y="1268413"/>
            <a:ext cx="8212137" cy="4602162"/>
          </a:xfrm>
          <a:prstGeom prst="rect">
            <a:avLst/>
          </a:prstGeom>
          <a:noFill/>
          <a:ln w="9525">
            <a:noFill/>
            <a:miter lim="800000"/>
            <a:headEnd/>
            <a:tailEnd/>
          </a:ln>
          <a:effectLst/>
        </p:spPr>
      </p:pic>
      <p:sp>
        <p:nvSpPr>
          <p:cNvPr id="86020" name="Text Box 4"/>
          <p:cNvSpPr txBox="1">
            <a:spLocks noChangeArrowheads="1"/>
          </p:cNvSpPr>
          <p:nvPr/>
        </p:nvSpPr>
        <p:spPr bwMode="auto">
          <a:xfrm>
            <a:off x="611188" y="836613"/>
            <a:ext cx="3879850" cy="330200"/>
          </a:xfrm>
          <a:prstGeom prst="rect">
            <a:avLst/>
          </a:prstGeom>
          <a:noFill/>
          <a:ln w="9525">
            <a:noFill/>
            <a:miter lim="800000"/>
            <a:headEnd/>
            <a:tailEnd/>
          </a:ln>
          <a:effectLst/>
        </p:spPr>
        <p:txBody>
          <a:bodyPr wrap="none" lIns="86747" tIns="43401" rIns="86747" bIns="43401">
            <a:prstTxWarp prst="textNoShape">
              <a:avLst/>
            </a:prstTxWarp>
            <a:spAutoFit/>
          </a:bodyPr>
          <a:lstStyle/>
          <a:p>
            <a:pPr defTabSz="873125">
              <a:spcBef>
                <a:spcPts val="475"/>
              </a:spcBef>
              <a:spcAft>
                <a:spcPts val="475"/>
              </a:spcAft>
              <a:buClr>
                <a:schemeClr val="accent1"/>
              </a:buClr>
              <a:buSzPct val="100000"/>
            </a:pPr>
            <a:r>
              <a:rPr lang="en-GB" sz="1600" b="1" baseline="0">
                <a:solidFill>
                  <a:schemeClr val="bg2"/>
                </a:solidFill>
              </a:rPr>
              <a:t>UK pension funds allocation over time</a:t>
            </a:r>
          </a:p>
        </p:txBody>
      </p:sp>
      <p:sp>
        <p:nvSpPr>
          <p:cNvPr id="86021" name="Text Box 5"/>
          <p:cNvSpPr txBox="1">
            <a:spLocks noChangeArrowheads="1"/>
          </p:cNvSpPr>
          <p:nvPr/>
        </p:nvSpPr>
        <p:spPr bwMode="auto">
          <a:xfrm>
            <a:off x="4932363" y="5876925"/>
            <a:ext cx="4033837" cy="274638"/>
          </a:xfrm>
          <a:prstGeom prst="rect">
            <a:avLst/>
          </a:prstGeom>
          <a:noFill/>
          <a:ln w="9525">
            <a:noFill/>
            <a:miter lim="800000"/>
            <a:headEnd/>
            <a:tailEnd/>
          </a:ln>
          <a:effectLst/>
        </p:spPr>
        <p:txBody>
          <a:bodyPr lIns="91092" tIns="45540" rIns="91092" bIns="45540">
            <a:prstTxWarp prst="textNoShape">
              <a:avLst/>
            </a:prstTxWarp>
            <a:spAutoFit/>
          </a:bodyPr>
          <a:lstStyle/>
          <a:p>
            <a:pPr algn="r">
              <a:spcBef>
                <a:spcPct val="50000"/>
              </a:spcBef>
            </a:pPr>
            <a:r>
              <a:rPr lang="en-GB" sz="1200" i="1" baseline="0"/>
              <a:t>Source: Societe Generale</a:t>
            </a:r>
          </a:p>
        </p:txBody>
      </p:sp>
      <p:sp>
        <p:nvSpPr>
          <p:cNvPr id="86022" name="Text Box 4"/>
          <p:cNvSpPr txBox="1">
            <a:spLocks noChangeArrowheads="1"/>
          </p:cNvSpPr>
          <p:nvPr/>
        </p:nvSpPr>
        <p:spPr bwMode="auto">
          <a:xfrm>
            <a:off x="684213" y="260350"/>
            <a:ext cx="7805737" cy="381000"/>
          </a:xfrm>
          <a:prstGeom prst="rect">
            <a:avLst/>
          </a:prstGeom>
          <a:noFill/>
          <a:ln w="9525">
            <a:noFill/>
            <a:miter lim="800000"/>
            <a:headEnd/>
            <a:tailEnd/>
          </a:ln>
        </p:spPr>
        <p:txBody>
          <a:bodyPr>
            <a:prstTxWarp prst="textNoShape">
              <a:avLst/>
            </a:prstTxWarp>
            <a:spAutoFit/>
          </a:bodyPr>
          <a:lstStyle/>
          <a:p>
            <a:pPr>
              <a:spcBef>
                <a:spcPct val="50000"/>
              </a:spcBef>
            </a:pPr>
            <a:r>
              <a:rPr lang="en-GB" sz="2800">
                <a:solidFill>
                  <a:schemeClr val="tx2"/>
                </a:solidFill>
              </a:rPr>
              <a:t>“Great” Rotation from Bonds to Equities?</a:t>
            </a:r>
          </a:p>
        </p:txBody>
      </p:sp>
      <p:grpSp>
        <p:nvGrpSpPr>
          <p:cNvPr id="8" name="Group 7"/>
          <p:cNvGrpSpPr/>
          <p:nvPr/>
        </p:nvGrpSpPr>
        <p:grpSpPr>
          <a:xfrm>
            <a:off x="1038759" y="6092825"/>
            <a:ext cx="6265862" cy="576263"/>
            <a:chOff x="1038759" y="6092825"/>
            <a:chExt cx="6265862" cy="576263"/>
          </a:xfrm>
        </p:grpSpPr>
        <p:sp>
          <p:nvSpPr>
            <p:cNvPr id="9" name="Rectangle 11"/>
            <p:cNvSpPr>
              <a:spLocks noChangeArrowheads="1"/>
            </p:cNvSpPr>
            <p:nvPr/>
          </p:nvSpPr>
          <p:spPr bwMode="auto">
            <a:xfrm>
              <a:off x="1038759" y="6160557"/>
              <a:ext cx="6265862" cy="461665"/>
            </a:xfrm>
            <a:prstGeom prst="rect">
              <a:avLst/>
            </a:prstGeom>
            <a:noFill/>
            <a:ln w="9525">
              <a:noFill/>
              <a:miter lim="800000"/>
              <a:headEnd/>
              <a:tailEnd/>
            </a:ln>
            <a:effectLst/>
          </p:spPr>
          <p:txBody>
            <a:bodyPr>
              <a:prstTxWarp prst="textNoShape">
                <a:avLst/>
              </a:prstTxWarp>
              <a:spAutoFit/>
            </a:bodyPr>
            <a:lstStyle/>
            <a:p>
              <a:pPr algn="ctr"/>
              <a:r>
                <a:rPr lang="en-GB" sz="1200" b="1" dirty="0"/>
                <a:t>Past performance is not a guide to future performance </a:t>
              </a:r>
            </a:p>
            <a:p>
              <a:r>
                <a:rPr lang="en-GB" sz="1200" b="1" dirty="0"/>
                <a:t>The value of investments can fall and you may get back less than you invested</a:t>
              </a:r>
            </a:p>
          </p:txBody>
        </p:sp>
        <p:sp>
          <p:nvSpPr>
            <p:cNvPr id="10" name="Rectangle 12"/>
            <p:cNvSpPr>
              <a:spLocks noChangeArrowheads="1"/>
            </p:cNvSpPr>
            <p:nvPr/>
          </p:nvSpPr>
          <p:spPr bwMode="auto">
            <a:xfrm>
              <a:off x="1258888" y="6092825"/>
              <a:ext cx="5903912" cy="576263"/>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gr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Text Box 3"/>
          <p:cNvSpPr txBox="1">
            <a:spLocks noChangeArrowheads="1"/>
          </p:cNvSpPr>
          <p:nvPr/>
        </p:nvSpPr>
        <p:spPr bwMode="auto">
          <a:xfrm>
            <a:off x="6894513" y="6418263"/>
            <a:ext cx="1751012" cy="266700"/>
          </a:xfrm>
          <a:prstGeom prst="rect">
            <a:avLst/>
          </a:prstGeom>
          <a:noFill/>
          <a:ln w="9525">
            <a:noFill/>
            <a:miter lim="800000"/>
            <a:headEnd/>
            <a:tailEnd/>
          </a:ln>
          <a:effectLst/>
        </p:spPr>
        <p:txBody>
          <a:bodyPr wrap="none" lIns="87034" tIns="43529" rIns="87034" bIns="43529">
            <a:prstTxWarp prst="textNoShape">
              <a:avLst/>
            </a:prstTxWarp>
            <a:spAutoFit/>
          </a:bodyPr>
          <a:lstStyle/>
          <a:p>
            <a:pPr defTabSz="873125">
              <a:spcBef>
                <a:spcPts val="475"/>
              </a:spcBef>
              <a:spcAft>
                <a:spcPts val="475"/>
              </a:spcAft>
              <a:buClr>
                <a:schemeClr val="accent1"/>
              </a:buClr>
              <a:buSzPct val="100000"/>
            </a:pPr>
            <a:r>
              <a:rPr lang="en-GB" sz="1100" i="1" baseline="0"/>
              <a:t>Source: Societe Generale</a:t>
            </a:r>
          </a:p>
        </p:txBody>
      </p:sp>
      <p:sp>
        <p:nvSpPr>
          <p:cNvPr id="83972" name="Rectangle 4"/>
          <p:cNvSpPr>
            <a:spLocks noChangeArrowheads="1"/>
          </p:cNvSpPr>
          <p:nvPr/>
        </p:nvSpPr>
        <p:spPr bwMode="auto">
          <a:xfrm>
            <a:off x="3490913" y="1985963"/>
            <a:ext cx="2982912" cy="992187"/>
          </a:xfrm>
          <a:prstGeom prst="rect">
            <a:avLst/>
          </a:prstGeom>
          <a:noFill/>
          <a:ln w="9525">
            <a:noFill/>
            <a:miter lim="800000"/>
            <a:headEnd/>
            <a:tailEnd/>
          </a:ln>
          <a:effectLst/>
        </p:spPr>
        <p:txBody>
          <a:bodyPr wrap="none" lIns="70254" tIns="35129" rIns="70254" bIns="35129" anchor="ctr">
            <a:prstTxWarp prst="textNoShape">
              <a:avLst/>
            </a:prstTxWarp>
          </a:bodyPr>
          <a:lstStyle/>
          <a:p>
            <a:endParaRPr lang="en-US"/>
          </a:p>
        </p:txBody>
      </p:sp>
      <p:grpSp>
        <p:nvGrpSpPr>
          <p:cNvPr id="2" name="Group 5"/>
          <p:cNvGrpSpPr>
            <a:grpSpLocks/>
          </p:cNvGrpSpPr>
          <p:nvPr/>
        </p:nvGrpSpPr>
        <p:grpSpPr bwMode="auto">
          <a:xfrm>
            <a:off x="669925" y="1573213"/>
            <a:ext cx="7823200" cy="4267200"/>
            <a:chOff x="379" y="1010"/>
            <a:chExt cx="3949" cy="1921"/>
          </a:xfrm>
        </p:grpSpPr>
        <p:pic>
          <p:nvPicPr>
            <p:cNvPr id="83974" name="Picture 6"/>
            <p:cNvPicPr>
              <a:picLocks noChangeAspect="1" noChangeArrowheads="1"/>
            </p:cNvPicPr>
            <p:nvPr/>
          </p:nvPicPr>
          <p:blipFill>
            <a:blip r:embed="rId2"/>
            <a:srcRect/>
            <a:stretch>
              <a:fillRect/>
            </a:stretch>
          </p:blipFill>
          <p:spPr bwMode="auto">
            <a:xfrm>
              <a:off x="379" y="1010"/>
              <a:ext cx="3949" cy="1921"/>
            </a:xfrm>
            <a:prstGeom prst="rect">
              <a:avLst/>
            </a:prstGeom>
            <a:noFill/>
            <a:ln w="9525">
              <a:noFill/>
              <a:miter lim="800000"/>
              <a:headEnd/>
              <a:tailEnd/>
            </a:ln>
            <a:effectLst/>
          </p:spPr>
        </p:pic>
        <p:sp>
          <p:nvSpPr>
            <p:cNvPr id="83975" name="Rectangle 7"/>
            <p:cNvSpPr>
              <a:spLocks noChangeArrowheads="1"/>
            </p:cNvSpPr>
            <p:nvPr/>
          </p:nvSpPr>
          <p:spPr bwMode="auto">
            <a:xfrm>
              <a:off x="1758" y="1050"/>
              <a:ext cx="1620" cy="468"/>
            </a:xfrm>
            <a:prstGeom prst="rect">
              <a:avLst/>
            </a:prstGeom>
            <a:solidFill>
              <a:schemeClr val="bg1"/>
            </a:solidFill>
            <a:ln w="9525">
              <a:noFill/>
              <a:miter lim="800000"/>
              <a:headEnd/>
              <a:tailEnd/>
            </a:ln>
            <a:effectLst/>
          </p:spPr>
          <p:txBody>
            <a:bodyPr wrap="none" lIns="70254" tIns="35129" rIns="70254" bIns="35129" anchor="ctr">
              <a:prstTxWarp prst="textNoShape">
                <a:avLst/>
              </a:prstTxWarp>
            </a:bodyPr>
            <a:lstStyle/>
            <a:p>
              <a:endParaRPr lang="en-US"/>
            </a:p>
          </p:txBody>
        </p:sp>
      </p:grpSp>
      <p:sp>
        <p:nvSpPr>
          <p:cNvPr id="83976" name="Text Box 8"/>
          <p:cNvSpPr txBox="1">
            <a:spLocks noChangeArrowheads="1"/>
          </p:cNvSpPr>
          <p:nvPr/>
        </p:nvSpPr>
        <p:spPr bwMode="auto">
          <a:xfrm>
            <a:off x="5843588" y="1900238"/>
            <a:ext cx="2092325" cy="334962"/>
          </a:xfrm>
          <a:prstGeom prst="rect">
            <a:avLst/>
          </a:prstGeom>
          <a:noFill/>
          <a:ln w="9525">
            <a:noFill/>
            <a:miter lim="800000"/>
            <a:headEnd/>
            <a:tailEnd/>
          </a:ln>
          <a:effectLst/>
        </p:spPr>
        <p:txBody>
          <a:bodyPr wrap="none" lIns="112905" tIns="56454" rIns="112905" bIns="56454">
            <a:prstTxWarp prst="textNoShape">
              <a:avLst/>
            </a:prstTxWarp>
            <a:spAutoFit/>
          </a:bodyPr>
          <a:lstStyle/>
          <a:p>
            <a:pPr defTabSz="1135063"/>
            <a:r>
              <a:rPr lang="en-GB" sz="1400" b="1" baseline="0">
                <a:solidFill>
                  <a:srgbClr val="025288"/>
                </a:solidFill>
              </a:rPr>
              <a:t>Profits as % GDP </a:t>
            </a:r>
            <a:r>
              <a:rPr lang="en-GB" sz="1400" b="1" i="1" baseline="0">
                <a:solidFill>
                  <a:srgbClr val="025288"/>
                </a:solidFill>
              </a:rPr>
              <a:t>(LHS)</a:t>
            </a:r>
            <a:endParaRPr lang="en-GB" sz="1400" b="1" baseline="0">
              <a:solidFill>
                <a:srgbClr val="025288"/>
              </a:solidFill>
            </a:endParaRPr>
          </a:p>
        </p:txBody>
      </p:sp>
      <p:sp>
        <p:nvSpPr>
          <p:cNvPr id="83977" name="Text Box 9"/>
          <p:cNvSpPr txBox="1">
            <a:spLocks noChangeArrowheads="1"/>
          </p:cNvSpPr>
          <p:nvPr/>
        </p:nvSpPr>
        <p:spPr bwMode="auto">
          <a:xfrm>
            <a:off x="2859088" y="1806575"/>
            <a:ext cx="1654175" cy="550863"/>
          </a:xfrm>
          <a:prstGeom prst="rect">
            <a:avLst/>
          </a:prstGeom>
          <a:noFill/>
          <a:ln w="9525">
            <a:noFill/>
            <a:miter lim="800000"/>
            <a:headEnd/>
            <a:tailEnd/>
          </a:ln>
          <a:effectLst/>
        </p:spPr>
        <p:txBody>
          <a:bodyPr lIns="112905" tIns="56454" rIns="112905" bIns="56454">
            <a:prstTxWarp prst="textNoShape">
              <a:avLst/>
            </a:prstTxWarp>
            <a:spAutoFit/>
          </a:bodyPr>
          <a:lstStyle/>
          <a:p>
            <a:pPr defTabSz="1135063"/>
            <a:r>
              <a:rPr lang="en-GB" sz="1400" b="1" baseline="0">
                <a:solidFill>
                  <a:schemeClr val="hlink"/>
                </a:solidFill>
              </a:rPr>
              <a:t>Wages &amp; Salaries as % GDP </a:t>
            </a:r>
            <a:r>
              <a:rPr lang="en-GB" sz="1400" b="1" i="1" baseline="0">
                <a:solidFill>
                  <a:schemeClr val="hlink"/>
                </a:solidFill>
              </a:rPr>
              <a:t>(RHS)</a:t>
            </a:r>
          </a:p>
        </p:txBody>
      </p:sp>
      <p:sp>
        <p:nvSpPr>
          <p:cNvPr id="83978" name="Text Box 4"/>
          <p:cNvSpPr txBox="1">
            <a:spLocks noChangeArrowheads="1"/>
          </p:cNvSpPr>
          <p:nvPr/>
        </p:nvSpPr>
        <p:spPr bwMode="auto">
          <a:xfrm>
            <a:off x="668338" y="354013"/>
            <a:ext cx="7805737" cy="381000"/>
          </a:xfrm>
          <a:prstGeom prst="rect">
            <a:avLst/>
          </a:prstGeom>
          <a:noFill/>
          <a:ln w="9525">
            <a:noFill/>
            <a:miter lim="800000"/>
            <a:headEnd/>
            <a:tailEnd/>
          </a:ln>
        </p:spPr>
        <p:txBody>
          <a:bodyPr>
            <a:prstTxWarp prst="textNoShape">
              <a:avLst/>
            </a:prstTxWarp>
            <a:spAutoFit/>
          </a:bodyPr>
          <a:lstStyle/>
          <a:p>
            <a:pPr>
              <a:spcBef>
                <a:spcPct val="50000"/>
              </a:spcBef>
            </a:pPr>
            <a:r>
              <a:rPr lang="en-GB" sz="2800">
                <a:solidFill>
                  <a:schemeClr val="tx2"/>
                </a:solidFill>
              </a:rPr>
              <a:t>UK Corporate Sector is in Good Shape</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Line 2"/>
          <p:cNvSpPr>
            <a:spLocks noChangeShapeType="1"/>
          </p:cNvSpPr>
          <p:nvPr/>
        </p:nvSpPr>
        <p:spPr bwMode="auto">
          <a:xfrm>
            <a:off x="6654800" y="1274763"/>
            <a:ext cx="0" cy="4462462"/>
          </a:xfrm>
          <a:prstGeom prst="line">
            <a:avLst/>
          </a:prstGeom>
          <a:noFill/>
          <a:ln w="9525">
            <a:noFill/>
            <a:round/>
            <a:headEnd/>
            <a:tailEnd/>
          </a:ln>
          <a:effectLst/>
        </p:spPr>
        <p:txBody>
          <a:bodyPr lIns="70254" tIns="35129" rIns="70254" bIns="35129">
            <a:prstTxWarp prst="textNoShape">
              <a:avLst/>
            </a:prstTxWarp>
          </a:bodyPr>
          <a:lstStyle/>
          <a:p>
            <a:endParaRPr lang="en-US"/>
          </a:p>
        </p:txBody>
      </p:sp>
      <p:pic>
        <p:nvPicPr>
          <p:cNvPr id="87044" name="Picture 4"/>
          <p:cNvPicPr>
            <a:picLocks noChangeAspect="1" noChangeArrowheads="1"/>
          </p:cNvPicPr>
          <p:nvPr/>
        </p:nvPicPr>
        <p:blipFill>
          <a:blip r:embed="rId2"/>
          <a:srcRect/>
          <a:stretch>
            <a:fillRect/>
          </a:stretch>
        </p:blipFill>
        <p:spPr bwMode="auto">
          <a:xfrm>
            <a:off x="395288" y="765175"/>
            <a:ext cx="8148637" cy="5411788"/>
          </a:xfrm>
          <a:prstGeom prst="rect">
            <a:avLst/>
          </a:prstGeom>
          <a:noFill/>
          <a:ln w="9525">
            <a:noFill/>
            <a:miter lim="800000"/>
            <a:headEnd/>
            <a:tailEnd/>
          </a:ln>
          <a:effectLst/>
        </p:spPr>
      </p:pic>
      <p:sp>
        <p:nvSpPr>
          <p:cNvPr id="87045" name="Text Box 5"/>
          <p:cNvSpPr txBox="1">
            <a:spLocks noChangeArrowheads="1"/>
          </p:cNvSpPr>
          <p:nvPr/>
        </p:nvSpPr>
        <p:spPr bwMode="auto">
          <a:xfrm>
            <a:off x="7524750" y="5949950"/>
            <a:ext cx="1414463" cy="254000"/>
          </a:xfrm>
          <a:prstGeom prst="rect">
            <a:avLst/>
          </a:prstGeom>
          <a:noFill/>
          <a:ln w="9525">
            <a:noFill/>
            <a:miter lim="800000"/>
            <a:headEnd/>
            <a:tailEnd/>
          </a:ln>
          <a:effectLst/>
        </p:spPr>
        <p:txBody>
          <a:bodyPr wrap="none" lIns="87034" tIns="43529" rIns="87034" bIns="43529">
            <a:prstTxWarp prst="textNoShape">
              <a:avLst/>
            </a:prstTxWarp>
            <a:spAutoFit/>
          </a:bodyPr>
          <a:lstStyle/>
          <a:p>
            <a:pPr defTabSz="873125">
              <a:spcBef>
                <a:spcPts val="475"/>
              </a:spcBef>
              <a:spcAft>
                <a:spcPts val="475"/>
              </a:spcAft>
              <a:buClr>
                <a:schemeClr val="accent1"/>
              </a:buClr>
              <a:buSzPct val="100000"/>
            </a:pPr>
            <a:r>
              <a:rPr lang="en-GB" sz="1100" i="1" baseline="0"/>
              <a:t>Source: Datastream</a:t>
            </a:r>
          </a:p>
        </p:txBody>
      </p:sp>
      <p:sp>
        <p:nvSpPr>
          <p:cNvPr id="87046" name="Text Box 4"/>
          <p:cNvSpPr txBox="1">
            <a:spLocks noChangeArrowheads="1"/>
          </p:cNvSpPr>
          <p:nvPr/>
        </p:nvSpPr>
        <p:spPr bwMode="auto">
          <a:xfrm>
            <a:off x="684213" y="260350"/>
            <a:ext cx="7805737" cy="381000"/>
          </a:xfrm>
          <a:prstGeom prst="rect">
            <a:avLst/>
          </a:prstGeom>
          <a:noFill/>
          <a:ln w="9525">
            <a:noFill/>
            <a:miter lim="800000"/>
            <a:headEnd/>
            <a:tailEnd/>
          </a:ln>
        </p:spPr>
        <p:txBody>
          <a:bodyPr>
            <a:prstTxWarp prst="textNoShape">
              <a:avLst/>
            </a:prstTxWarp>
            <a:spAutoFit/>
          </a:bodyPr>
          <a:lstStyle/>
          <a:p>
            <a:pPr>
              <a:spcBef>
                <a:spcPct val="50000"/>
              </a:spcBef>
            </a:pPr>
            <a:r>
              <a:rPr lang="en-GB" sz="2800">
                <a:solidFill>
                  <a:schemeClr val="tx2"/>
                </a:solidFill>
              </a:rPr>
              <a:t>Yield Hierarchy</a:t>
            </a:r>
          </a:p>
        </p:txBody>
      </p:sp>
      <p:grpSp>
        <p:nvGrpSpPr>
          <p:cNvPr id="8" name="Group 7"/>
          <p:cNvGrpSpPr/>
          <p:nvPr/>
        </p:nvGrpSpPr>
        <p:grpSpPr>
          <a:xfrm>
            <a:off x="1038759" y="6092825"/>
            <a:ext cx="6265862" cy="576263"/>
            <a:chOff x="1038759" y="6092825"/>
            <a:chExt cx="6265862" cy="576263"/>
          </a:xfrm>
        </p:grpSpPr>
        <p:sp>
          <p:nvSpPr>
            <p:cNvPr id="9" name="Rectangle 11"/>
            <p:cNvSpPr>
              <a:spLocks noChangeArrowheads="1"/>
            </p:cNvSpPr>
            <p:nvPr/>
          </p:nvSpPr>
          <p:spPr bwMode="auto">
            <a:xfrm>
              <a:off x="1038759" y="6160557"/>
              <a:ext cx="6265862" cy="461665"/>
            </a:xfrm>
            <a:prstGeom prst="rect">
              <a:avLst/>
            </a:prstGeom>
            <a:noFill/>
            <a:ln w="9525">
              <a:noFill/>
              <a:miter lim="800000"/>
              <a:headEnd/>
              <a:tailEnd/>
            </a:ln>
            <a:effectLst/>
          </p:spPr>
          <p:txBody>
            <a:bodyPr>
              <a:prstTxWarp prst="textNoShape">
                <a:avLst/>
              </a:prstTxWarp>
              <a:spAutoFit/>
            </a:bodyPr>
            <a:lstStyle/>
            <a:p>
              <a:pPr algn="ctr"/>
              <a:r>
                <a:rPr lang="en-GB" sz="1200" b="1" dirty="0"/>
                <a:t>Past performance is not a guide to future performance </a:t>
              </a:r>
            </a:p>
            <a:p>
              <a:r>
                <a:rPr lang="en-GB" sz="1200" b="1" dirty="0"/>
                <a:t>The value of investments can fall and you may get back less than you invested</a:t>
              </a:r>
            </a:p>
          </p:txBody>
        </p:sp>
        <p:sp>
          <p:nvSpPr>
            <p:cNvPr id="10" name="Rectangle 12"/>
            <p:cNvSpPr>
              <a:spLocks noChangeArrowheads="1"/>
            </p:cNvSpPr>
            <p:nvPr/>
          </p:nvSpPr>
          <p:spPr bwMode="auto">
            <a:xfrm>
              <a:off x="1258888" y="6092825"/>
              <a:ext cx="5903912" cy="576263"/>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gr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Text Box 21"/>
          <p:cNvSpPr txBox="1">
            <a:spLocks noChangeArrowheads="1"/>
          </p:cNvSpPr>
          <p:nvPr/>
        </p:nvSpPr>
        <p:spPr bwMode="auto">
          <a:xfrm>
            <a:off x="6442075" y="6019800"/>
            <a:ext cx="2312988" cy="247650"/>
          </a:xfrm>
          <a:prstGeom prst="rect">
            <a:avLst/>
          </a:prstGeom>
          <a:noFill/>
          <a:ln w="9525">
            <a:noFill/>
            <a:miter lim="800000"/>
            <a:headEnd/>
            <a:tailEnd/>
          </a:ln>
        </p:spPr>
        <p:txBody>
          <a:bodyPr lIns="91428" tIns="45713" rIns="91428" bIns="45713">
            <a:prstTxWarp prst="textNoShape">
              <a:avLst/>
            </a:prstTxWarp>
            <a:spAutoFit/>
          </a:bodyPr>
          <a:lstStyle/>
          <a:p>
            <a:pPr algn="r">
              <a:spcBef>
                <a:spcPct val="20000"/>
              </a:spcBef>
              <a:buClr>
                <a:schemeClr val="tx2"/>
              </a:buClr>
            </a:pPr>
            <a:r>
              <a:rPr lang="en-GB" sz="1000" baseline="0"/>
              <a:t>Source: Datastream/Brewin Dolphin</a:t>
            </a:r>
            <a:endParaRPr lang="en-GB" sz="1000"/>
          </a:p>
        </p:txBody>
      </p:sp>
      <p:pic>
        <p:nvPicPr>
          <p:cNvPr id="88068" name="Picture 5"/>
          <p:cNvPicPr>
            <a:picLocks noChangeAspect="1" noChangeArrowheads="1"/>
          </p:cNvPicPr>
          <p:nvPr/>
        </p:nvPicPr>
        <p:blipFill>
          <a:blip r:embed="rId3"/>
          <a:srcRect/>
          <a:stretch>
            <a:fillRect/>
          </a:stretch>
        </p:blipFill>
        <p:spPr bwMode="auto">
          <a:xfrm>
            <a:off x="755650" y="1125538"/>
            <a:ext cx="7724775" cy="4391025"/>
          </a:xfrm>
          <a:prstGeom prst="rect">
            <a:avLst/>
          </a:prstGeom>
          <a:noFill/>
          <a:ln w="9525">
            <a:noFill/>
            <a:miter lim="800000"/>
            <a:headEnd/>
            <a:tailEnd/>
          </a:ln>
        </p:spPr>
      </p:pic>
      <p:sp>
        <p:nvSpPr>
          <p:cNvPr id="88069" name="Text Box 8"/>
          <p:cNvSpPr txBox="1">
            <a:spLocks noChangeArrowheads="1"/>
          </p:cNvSpPr>
          <p:nvPr/>
        </p:nvSpPr>
        <p:spPr bwMode="auto">
          <a:xfrm>
            <a:off x="1547813" y="5661025"/>
            <a:ext cx="6985000" cy="276225"/>
          </a:xfrm>
          <a:prstGeom prst="rect">
            <a:avLst/>
          </a:prstGeom>
          <a:noFill/>
          <a:ln w="9525">
            <a:noFill/>
            <a:miter lim="800000"/>
            <a:headEnd/>
            <a:tailEnd/>
          </a:ln>
        </p:spPr>
        <p:txBody>
          <a:bodyPr lIns="91428" tIns="45713" rIns="91428" bIns="45713">
            <a:prstTxWarp prst="textNoShape">
              <a:avLst/>
            </a:prstTxWarp>
            <a:spAutoFit/>
          </a:bodyPr>
          <a:lstStyle/>
          <a:p>
            <a:pPr>
              <a:spcBef>
                <a:spcPct val="50000"/>
              </a:spcBef>
            </a:pPr>
            <a:endParaRPr lang="en-US" sz="1700"/>
          </a:p>
        </p:txBody>
      </p:sp>
      <p:sp>
        <p:nvSpPr>
          <p:cNvPr id="88073" name="Text Box 4"/>
          <p:cNvSpPr txBox="1">
            <a:spLocks noChangeArrowheads="1"/>
          </p:cNvSpPr>
          <p:nvPr/>
        </p:nvSpPr>
        <p:spPr bwMode="auto">
          <a:xfrm>
            <a:off x="684213" y="333375"/>
            <a:ext cx="7805737" cy="381000"/>
          </a:xfrm>
          <a:prstGeom prst="rect">
            <a:avLst/>
          </a:prstGeom>
          <a:noFill/>
          <a:ln w="9525">
            <a:noFill/>
            <a:miter lim="800000"/>
            <a:headEnd/>
            <a:tailEnd/>
          </a:ln>
        </p:spPr>
        <p:txBody>
          <a:bodyPr>
            <a:prstTxWarp prst="textNoShape">
              <a:avLst/>
            </a:prstTxWarp>
            <a:spAutoFit/>
          </a:bodyPr>
          <a:lstStyle/>
          <a:p>
            <a:pPr>
              <a:spcBef>
                <a:spcPct val="50000"/>
              </a:spcBef>
            </a:pPr>
            <a:r>
              <a:rPr lang="en-GB" sz="2800">
                <a:solidFill>
                  <a:schemeClr val="tx2"/>
                </a:solidFill>
              </a:rPr>
              <a:t>A Positive View for Shares</a:t>
            </a:r>
          </a:p>
        </p:txBody>
      </p:sp>
      <p:grpSp>
        <p:nvGrpSpPr>
          <p:cNvPr id="8" name="Group 7"/>
          <p:cNvGrpSpPr/>
          <p:nvPr/>
        </p:nvGrpSpPr>
        <p:grpSpPr>
          <a:xfrm>
            <a:off x="1462882" y="5517092"/>
            <a:ext cx="6265862" cy="576263"/>
            <a:chOff x="1038759" y="6092825"/>
            <a:chExt cx="6265862" cy="576263"/>
          </a:xfrm>
        </p:grpSpPr>
        <p:sp>
          <p:nvSpPr>
            <p:cNvPr id="9" name="Rectangle 11"/>
            <p:cNvSpPr>
              <a:spLocks noChangeArrowheads="1"/>
            </p:cNvSpPr>
            <p:nvPr/>
          </p:nvSpPr>
          <p:spPr bwMode="auto">
            <a:xfrm>
              <a:off x="1038759" y="6160557"/>
              <a:ext cx="6265862" cy="461665"/>
            </a:xfrm>
            <a:prstGeom prst="rect">
              <a:avLst/>
            </a:prstGeom>
            <a:noFill/>
            <a:ln w="9525">
              <a:noFill/>
              <a:miter lim="800000"/>
              <a:headEnd/>
              <a:tailEnd/>
            </a:ln>
            <a:effectLst/>
          </p:spPr>
          <p:txBody>
            <a:bodyPr>
              <a:prstTxWarp prst="textNoShape">
                <a:avLst/>
              </a:prstTxWarp>
              <a:spAutoFit/>
            </a:bodyPr>
            <a:lstStyle/>
            <a:p>
              <a:pPr algn="ctr"/>
              <a:r>
                <a:rPr lang="en-GB" sz="1200" b="1" dirty="0"/>
                <a:t>Past performance is not a guide to future performance </a:t>
              </a:r>
            </a:p>
            <a:p>
              <a:r>
                <a:rPr lang="en-GB" sz="1200" b="1" dirty="0"/>
                <a:t>The value of investments can fall and you may get back less than you invested</a:t>
              </a:r>
            </a:p>
          </p:txBody>
        </p:sp>
        <p:sp>
          <p:nvSpPr>
            <p:cNvPr id="10" name="Rectangle 12"/>
            <p:cNvSpPr>
              <a:spLocks noChangeArrowheads="1"/>
            </p:cNvSpPr>
            <p:nvPr/>
          </p:nvSpPr>
          <p:spPr bwMode="auto">
            <a:xfrm>
              <a:off x="1258888" y="6092825"/>
              <a:ext cx="5903912" cy="576263"/>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grpSp>
    </p:spTree>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Text Box 17"/>
          <p:cNvSpPr txBox="1">
            <a:spLocks noChangeArrowheads="1"/>
          </p:cNvSpPr>
          <p:nvPr/>
        </p:nvSpPr>
        <p:spPr bwMode="auto">
          <a:xfrm>
            <a:off x="668338" y="354013"/>
            <a:ext cx="7805737" cy="519112"/>
          </a:xfrm>
          <a:prstGeom prst="rect">
            <a:avLst/>
          </a:prstGeom>
          <a:noFill/>
          <a:ln w="9525">
            <a:noFill/>
            <a:miter lim="800000"/>
            <a:headEnd/>
            <a:tailEnd/>
          </a:ln>
        </p:spPr>
        <p:txBody>
          <a:bodyPr>
            <a:prstTxWarp prst="textNoShape">
              <a:avLst/>
            </a:prstTxWarp>
            <a:spAutoFit/>
          </a:bodyPr>
          <a:lstStyle/>
          <a:p>
            <a:pPr>
              <a:spcBef>
                <a:spcPct val="50000"/>
              </a:spcBef>
            </a:pPr>
            <a:r>
              <a:rPr lang="en-GB" sz="2800" b="1" baseline="0">
                <a:solidFill>
                  <a:schemeClr val="tx2"/>
                </a:solidFill>
              </a:rPr>
              <a:t>Thank you</a:t>
            </a:r>
          </a:p>
        </p:txBody>
      </p:sp>
      <p:sp>
        <p:nvSpPr>
          <p:cNvPr id="18443" name="TextBox 4"/>
          <p:cNvSpPr txBox="1">
            <a:spLocks noChangeArrowheads="1"/>
          </p:cNvSpPr>
          <p:nvPr/>
        </p:nvSpPr>
        <p:spPr bwMode="auto">
          <a:xfrm>
            <a:off x="684213" y="1484313"/>
            <a:ext cx="7500937" cy="1905000"/>
          </a:xfrm>
          <a:prstGeom prst="rect">
            <a:avLst/>
          </a:prstGeom>
          <a:noFill/>
          <a:ln w="9525">
            <a:noFill/>
            <a:miter lim="800000"/>
            <a:headEnd/>
            <a:tailEnd/>
          </a:ln>
        </p:spPr>
        <p:txBody>
          <a:bodyPr lIns="91428" tIns="45713" rIns="91428" bIns="45713">
            <a:prstTxWarp prst="textNoShape">
              <a:avLst/>
            </a:prstTxWarp>
            <a:spAutoFit/>
          </a:bodyPr>
          <a:lstStyle/>
          <a:p>
            <a:r>
              <a:rPr lang="en-GB" sz="4300" b="1" i="1" dirty="0">
                <a:latin typeface="Garamond" pitchFamily="8" charset="0"/>
              </a:rPr>
              <a:t>"Bull-markets are born on pessimism, grow on scepticism, mature on optimism and die on euphoria.”</a:t>
            </a:r>
            <a:r>
              <a:rPr lang="en-GB" sz="4300" i="1" dirty="0">
                <a:latin typeface="Garamond" pitchFamily="8" charset="0"/>
              </a:rPr>
              <a:t> </a:t>
            </a:r>
          </a:p>
          <a:p>
            <a:pPr algn="r"/>
            <a:r>
              <a:rPr lang="en-GB" sz="3200" dirty="0"/>
              <a:t>Sir John Templeton</a:t>
            </a:r>
          </a:p>
          <a:p>
            <a:endParaRPr lang="en-GB" sz="1700" dirty="0"/>
          </a:p>
        </p:txBody>
      </p:sp>
    </p:spTree>
  </p:cSld>
  <p:clrMapOvr>
    <a:masterClrMapping/>
  </p:clrMapOvr>
  <p:transition spd="med">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8"/>
          <p:cNvGrpSpPr>
            <a:grpSpLocks/>
          </p:cNvGrpSpPr>
          <p:nvPr/>
        </p:nvGrpSpPr>
        <p:grpSpPr bwMode="auto">
          <a:xfrm>
            <a:off x="1187450" y="2060575"/>
            <a:ext cx="6816725" cy="608013"/>
            <a:chOff x="1313" y="1423"/>
            <a:chExt cx="3617" cy="383"/>
          </a:xfrm>
        </p:grpSpPr>
        <p:sp>
          <p:nvSpPr>
            <p:cNvPr id="135171" name="Line 69"/>
            <p:cNvSpPr>
              <a:spLocks noChangeShapeType="1"/>
            </p:cNvSpPr>
            <p:nvPr/>
          </p:nvSpPr>
          <p:spPr bwMode="auto">
            <a:xfrm>
              <a:off x="1313" y="1806"/>
              <a:ext cx="3617" cy="0"/>
            </a:xfrm>
            <a:prstGeom prst="line">
              <a:avLst/>
            </a:prstGeom>
            <a:noFill/>
            <a:ln w="9525">
              <a:solidFill>
                <a:schemeClr val="tx2"/>
              </a:solidFill>
              <a:round/>
              <a:headEnd/>
              <a:tailEnd/>
            </a:ln>
          </p:spPr>
          <p:txBody>
            <a:bodyPr>
              <a:prstTxWarp prst="textNoShape">
                <a:avLst/>
              </a:prstTxWarp>
            </a:bodyPr>
            <a:lstStyle/>
            <a:p>
              <a:endParaRPr lang="en-US"/>
            </a:p>
          </p:txBody>
        </p:sp>
        <p:sp>
          <p:nvSpPr>
            <p:cNvPr id="135172" name="Line 70"/>
            <p:cNvSpPr>
              <a:spLocks noChangeShapeType="1"/>
            </p:cNvSpPr>
            <p:nvPr/>
          </p:nvSpPr>
          <p:spPr bwMode="auto">
            <a:xfrm>
              <a:off x="1313" y="1423"/>
              <a:ext cx="3617" cy="0"/>
            </a:xfrm>
            <a:prstGeom prst="line">
              <a:avLst/>
            </a:prstGeom>
            <a:noFill/>
            <a:ln w="9525">
              <a:solidFill>
                <a:schemeClr val="tx2"/>
              </a:solidFill>
              <a:round/>
              <a:headEnd/>
              <a:tailEnd/>
            </a:ln>
          </p:spPr>
          <p:txBody>
            <a:bodyPr>
              <a:prstTxWarp prst="textNoShape">
                <a:avLst/>
              </a:prstTxWarp>
            </a:bodyPr>
            <a:lstStyle/>
            <a:p>
              <a:endParaRPr lang="en-US"/>
            </a:p>
          </p:txBody>
        </p:sp>
      </p:grpSp>
      <p:sp>
        <p:nvSpPr>
          <p:cNvPr id="135176" name="Rectangle 8"/>
          <p:cNvSpPr>
            <a:spLocks noChangeArrowheads="1"/>
          </p:cNvSpPr>
          <p:nvPr/>
        </p:nvSpPr>
        <p:spPr bwMode="auto">
          <a:xfrm>
            <a:off x="1908175" y="1196975"/>
            <a:ext cx="5473700" cy="493713"/>
          </a:xfrm>
          <a:prstGeom prst="rect">
            <a:avLst/>
          </a:prstGeom>
          <a:noFill/>
          <a:ln w="9525">
            <a:noFill/>
            <a:miter lim="800000"/>
            <a:headEnd/>
            <a:tailEnd/>
          </a:ln>
          <a:effectLst/>
        </p:spPr>
        <p:txBody>
          <a:bodyPr>
            <a:prstTxWarp prst="textNoShape">
              <a:avLst/>
            </a:prstTxWarp>
            <a:spAutoFit/>
          </a:bodyPr>
          <a:lstStyle/>
          <a:p>
            <a:pPr algn="ctr">
              <a:lnSpc>
                <a:spcPct val="110000"/>
              </a:lnSpc>
              <a:spcBef>
                <a:spcPct val="50000"/>
              </a:spcBef>
              <a:buClr>
                <a:schemeClr val="accent1"/>
              </a:buClr>
            </a:pPr>
            <a:r>
              <a:rPr lang="en-GB" sz="3600" b="1">
                <a:solidFill>
                  <a:schemeClr val="tx2"/>
                </a:solidFill>
              </a:rPr>
              <a:t>2013 UK Budget</a:t>
            </a:r>
          </a:p>
        </p:txBody>
      </p:sp>
      <p:sp>
        <p:nvSpPr>
          <p:cNvPr id="135177" name="Rectangle 9"/>
          <p:cNvSpPr>
            <a:spLocks noChangeArrowheads="1"/>
          </p:cNvSpPr>
          <p:nvPr/>
        </p:nvSpPr>
        <p:spPr bwMode="auto">
          <a:xfrm>
            <a:off x="975209" y="2133600"/>
            <a:ext cx="7592043" cy="492443"/>
          </a:xfrm>
          <a:prstGeom prst="rect">
            <a:avLst/>
          </a:prstGeom>
          <a:noFill/>
          <a:ln w="9525">
            <a:noFill/>
            <a:miter lim="800000"/>
            <a:headEnd/>
            <a:tailEnd/>
          </a:ln>
          <a:effectLst/>
        </p:spPr>
        <p:txBody>
          <a:bodyPr wrap="none">
            <a:prstTxWarp prst="textNoShape">
              <a:avLst/>
            </a:prstTxWarp>
            <a:spAutoFit/>
          </a:bodyPr>
          <a:lstStyle/>
          <a:p>
            <a:pPr>
              <a:lnSpc>
                <a:spcPct val="110000"/>
              </a:lnSpc>
              <a:spcBef>
                <a:spcPct val="50000"/>
              </a:spcBef>
              <a:buClr>
                <a:schemeClr val="accent1"/>
              </a:buClr>
            </a:pPr>
            <a:r>
              <a:rPr lang="en-GB" sz="2400" b="1" dirty="0"/>
              <a:t>George Slack, Financial Planner,</a:t>
            </a:r>
            <a:r>
              <a:rPr lang="en-GB" sz="2400" dirty="0"/>
              <a:t>   22nd March 2013</a:t>
            </a:r>
          </a:p>
        </p:txBody>
      </p:sp>
    </p:spTree>
  </p:cSld>
  <p:clrMapOvr>
    <a:masterClrMapping/>
  </p:clrMapOvr>
  <p:transition spd="med">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ext Box 5"/>
          <p:cNvSpPr txBox="1">
            <a:spLocks noChangeArrowheads="1"/>
          </p:cNvSpPr>
          <p:nvPr/>
        </p:nvSpPr>
        <p:spPr bwMode="auto">
          <a:xfrm>
            <a:off x="668338" y="354013"/>
            <a:ext cx="7805737" cy="519112"/>
          </a:xfrm>
          <a:prstGeom prst="rect">
            <a:avLst/>
          </a:prstGeom>
          <a:noFill/>
          <a:ln w="9525">
            <a:noFill/>
            <a:miter lim="800000"/>
            <a:headEnd/>
            <a:tailEnd/>
          </a:ln>
        </p:spPr>
        <p:txBody>
          <a:bodyPr>
            <a:prstTxWarp prst="textNoShape">
              <a:avLst/>
            </a:prstTxWarp>
            <a:spAutoFit/>
          </a:bodyPr>
          <a:lstStyle/>
          <a:p>
            <a:pPr>
              <a:spcBef>
                <a:spcPct val="50000"/>
              </a:spcBef>
            </a:pPr>
            <a:r>
              <a:rPr lang="en-GB" sz="2800" b="1" baseline="0"/>
              <a:t>Typical Pension Savings Plan</a:t>
            </a:r>
          </a:p>
        </p:txBody>
      </p:sp>
      <p:pic>
        <p:nvPicPr>
          <p:cNvPr id="126979" name="Picture 7" descr="Typical Pension Savings Plan Blue.png"/>
          <p:cNvPicPr>
            <a:picLocks noChangeAspect="1"/>
          </p:cNvPicPr>
          <p:nvPr/>
        </p:nvPicPr>
        <p:blipFill>
          <a:blip r:embed="rId3"/>
          <a:srcRect/>
          <a:stretch>
            <a:fillRect/>
          </a:stretch>
        </p:blipFill>
        <p:spPr bwMode="auto">
          <a:xfrm>
            <a:off x="785813" y="1566863"/>
            <a:ext cx="7643812" cy="29337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3"/>
          <p:cNvSpPr>
            <a:spLocks noGrp="1" noChangeArrowheads="1"/>
          </p:cNvSpPr>
          <p:nvPr>
            <p:ph type="body" idx="4294967295"/>
          </p:nvPr>
        </p:nvSpPr>
        <p:spPr bwMode="auto">
          <a:xfrm>
            <a:off x="457200" y="1268413"/>
            <a:ext cx="8229600" cy="4525962"/>
          </a:xfrm>
          <a:prstGeom prst="rect">
            <a:avLst/>
          </a:prstGeom>
          <a:noFill/>
          <a:ln>
            <a:miter lim="800000"/>
            <a:headEnd/>
            <a:tailEnd/>
          </a:ln>
        </p:spPr>
        <p:txBody>
          <a:bodyPr lIns="91416" tIns="45707" rIns="91416" bIns="45707">
            <a:prstTxWarp prst="textNoShape">
              <a:avLst/>
            </a:prstTxWarp>
          </a:bodyPr>
          <a:lstStyle/>
          <a:p>
            <a:pPr>
              <a:lnSpc>
                <a:spcPct val="80000"/>
              </a:lnSpc>
            </a:pPr>
            <a:r>
              <a:rPr lang="en-GB" sz="1400" dirty="0"/>
              <a:t>Past performance is not a guide to future performance. The value of investments can fall and you may get back less than you invested.</a:t>
            </a:r>
          </a:p>
          <a:p>
            <a:pPr>
              <a:lnSpc>
                <a:spcPct val="80000"/>
              </a:lnSpc>
            </a:pPr>
            <a:endParaRPr lang="en-GB" sz="1400" dirty="0"/>
          </a:p>
          <a:p>
            <a:pPr>
              <a:lnSpc>
                <a:spcPct val="80000"/>
              </a:lnSpc>
            </a:pPr>
            <a:r>
              <a:rPr lang="en-GB" sz="1400" dirty="0"/>
              <a:t>Any tax allowances or thresholds mentioned are based on personal circumstances and current legislation which is subject to change.</a:t>
            </a:r>
            <a:br>
              <a:rPr lang="en-GB" sz="1400" dirty="0"/>
            </a:br>
            <a:endParaRPr lang="en-GB" sz="1400" dirty="0"/>
          </a:p>
          <a:p>
            <a:pPr>
              <a:lnSpc>
                <a:spcPct val="80000"/>
              </a:lnSpc>
            </a:pPr>
            <a:r>
              <a:rPr lang="en-GB" sz="1400" dirty="0"/>
              <a:t>Restricted Advice</a:t>
            </a:r>
            <a:r>
              <a:rPr lang="en-GB" sz="1400" b="1" dirty="0"/>
              <a:t/>
            </a:r>
            <a:br>
              <a:rPr lang="en-GB" sz="1400" b="1" dirty="0"/>
            </a:br>
            <a:r>
              <a:rPr lang="en-GB" sz="1400" dirty="0"/>
              <a:t>Whilst </a:t>
            </a:r>
            <a:r>
              <a:rPr lang="en-GB" sz="1400" dirty="0" err="1"/>
              <a:t>Brewin</a:t>
            </a:r>
            <a:r>
              <a:rPr lang="en-GB" sz="1400" dirty="0"/>
              <a:t> Dolphin looks across a wide range of financial products and services in order to meet your needs and objectives, we will not review all Retail Investment Products in the market. As such we offer a 'Restricted Advice' service.</a:t>
            </a:r>
          </a:p>
          <a:p>
            <a:pPr>
              <a:lnSpc>
                <a:spcPct val="80000"/>
              </a:lnSpc>
            </a:pPr>
            <a:endParaRPr lang="en-GB" sz="1400" dirty="0"/>
          </a:p>
          <a:p>
            <a:pPr>
              <a:lnSpc>
                <a:spcPct val="80000"/>
              </a:lnSpc>
            </a:pPr>
            <a:r>
              <a:rPr lang="en-GB" sz="1400" dirty="0"/>
              <a:t>If you invest in currencies other than your own, fluctuations in currency value will mean that the value of your investment will move independently of the underlying asset.</a:t>
            </a:r>
          </a:p>
          <a:p>
            <a:pPr>
              <a:lnSpc>
                <a:spcPct val="80000"/>
              </a:lnSpc>
            </a:pPr>
            <a:endParaRPr lang="en-GB" sz="1400" dirty="0"/>
          </a:p>
          <a:p>
            <a:pPr>
              <a:lnSpc>
                <a:spcPct val="80000"/>
              </a:lnSpc>
            </a:pPr>
            <a:r>
              <a:rPr lang="en-GB" sz="1400" dirty="0"/>
              <a:t>The opinions expressed in this document are not necessarily the views held throughout </a:t>
            </a:r>
            <a:r>
              <a:rPr lang="en-GB" sz="1400" dirty="0" err="1"/>
              <a:t>Brewin</a:t>
            </a:r>
            <a:r>
              <a:rPr lang="en-GB" sz="1400" dirty="0"/>
              <a:t> Dolphin Ltd. No Director, representative or employee of </a:t>
            </a:r>
            <a:r>
              <a:rPr lang="en-GB" sz="1400" dirty="0" err="1"/>
              <a:t>Brewin</a:t>
            </a:r>
            <a:r>
              <a:rPr lang="en-GB" sz="1400" dirty="0"/>
              <a:t> Dolphin Ltd accepts liability for any direct or consequential loss arising from the use of this document or its contents.</a:t>
            </a:r>
          </a:p>
          <a:p>
            <a:pPr>
              <a:lnSpc>
                <a:spcPct val="80000"/>
              </a:lnSpc>
            </a:pPr>
            <a:endParaRPr lang="en-GB" sz="1400" dirty="0"/>
          </a:p>
          <a:p>
            <a:pPr>
              <a:lnSpc>
                <a:spcPct val="80000"/>
              </a:lnSpc>
            </a:pPr>
            <a:r>
              <a:rPr lang="en-GB" sz="1400" dirty="0"/>
              <a:t>We or a connected person may have positions in or options on the securities mentioned herein or may buy, sell or offer to make a purchase or sale of such securities from time to time. In addition we reserve the right to act as principal or agent with regard to the sale or purchase of any security mentioned in this document. For further information, please refer to our conflicts policy which is available on request or can be accessed via our website at </a:t>
            </a:r>
            <a:r>
              <a:rPr lang="en-GB" sz="1400" dirty="0">
                <a:hlinkClick r:id="rId2"/>
              </a:rPr>
              <a:t>www.brewin.co.uk</a:t>
            </a:r>
            <a:endParaRPr lang="en-GB" sz="1400" dirty="0"/>
          </a:p>
          <a:p>
            <a:pPr>
              <a:lnSpc>
                <a:spcPct val="80000"/>
              </a:lnSpc>
            </a:pPr>
            <a:endParaRPr lang="en-GB" sz="1400" dirty="0"/>
          </a:p>
          <a:p>
            <a:pPr>
              <a:lnSpc>
                <a:spcPct val="80000"/>
              </a:lnSpc>
            </a:pPr>
            <a:r>
              <a:rPr lang="en-GB" sz="1400" dirty="0"/>
              <a:t>The information contained in this document is believed to be reliable and accurate, but without further investigation cannot be warranted as to accuracy or completeness.</a:t>
            </a:r>
          </a:p>
        </p:txBody>
      </p:sp>
      <p:sp>
        <p:nvSpPr>
          <p:cNvPr id="92163" name="Text Box 5"/>
          <p:cNvSpPr txBox="1">
            <a:spLocks noChangeArrowheads="1"/>
          </p:cNvSpPr>
          <p:nvPr/>
        </p:nvSpPr>
        <p:spPr bwMode="auto">
          <a:xfrm>
            <a:off x="668338" y="354013"/>
            <a:ext cx="7805737" cy="531812"/>
          </a:xfrm>
          <a:prstGeom prst="rect">
            <a:avLst/>
          </a:prstGeom>
          <a:noFill/>
          <a:ln w="9525">
            <a:noFill/>
            <a:miter lim="800000"/>
            <a:headEnd/>
            <a:tailEnd/>
          </a:ln>
        </p:spPr>
        <p:txBody>
          <a:bodyPr lIns="91416" tIns="45707" rIns="91416" bIns="45707">
            <a:prstTxWarp prst="textNoShape">
              <a:avLst/>
            </a:prstTxWarp>
            <a:spAutoFit/>
          </a:bodyPr>
          <a:lstStyle/>
          <a:p>
            <a:pPr>
              <a:spcBef>
                <a:spcPct val="50000"/>
              </a:spcBef>
            </a:pPr>
            <a:r>
              <a:rPr lang="en-GB" sz="2900" b="1" baseline="0">
                <a:solidFill>
                  <a:schemeClr val="tx2"/>
                </a:solidFill>
              </a:rPr>
              <a:t>Important note</a:t>
            </a:r>
            <a:endParaRPr lang="en-GB" sz="1700" b="1" baseline="0">
              <a:solidFill>
                <a:schemeClr val="tx2"/>
              </a:solidFill>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a:srcRect/>
          <a:stretch>
            <a:fillRect/>
          </a:stretch>
        </p:blipFill>
        <p:spPr bwMode="auto">
          <a:xfrm>
            <a:off x="4572000" y="3429000"/>
            <a:ext cx="0" cy="0"/>
          </a:xfrm>
          <a:prstGeom prst="rect">
            <a:avLst/>
          </a:prstGeom>
          <a:noFill/>
          <a:ln w="9525">
            <a:noFill/>
            <a:miter lim="800000"/>
            <a:headEnd/>
            <a:tailEnd/>
          </a:ln>
        </p:spPr>
      </p:pic>
      <p:sp>
        <p:nvSpPr>
          <p:cNvPr id="35843" name="Text Box 3"/>
          <p:cNvSpPr txBox="1">
            <a:spLocks noChangeArrowheads="1"/>
          </p:cNvSpPr>
          <p:nvPr/>
        </p:nvSpPr>
        <p:spPr bwMode="auto">
          <a:xfrm>
            <a:off x="611188" y="1341438"/>
            <a:ext cx="7993062" cy="274637"/>
          </a:xfrm>
          <a:prstGeom prst="rect">
            <a:avLst/>
          </a:prstGeom>
          <a:noFill/>
          <a:ln w="9525">
            <a:noFill/>
            <a:miter lim="800000"/>
            <a:headEnd/>
            <a:tailEnd/>
          </a:ln>
        </p:spPr>
        <p:txBody>
          <a:bodyPr>
            <a:prstTxWarp prst="textNoShape">
              <a:avLst/>
            </a:prstTxWarp>
            <a:spAutoFit/>
          </a:bodyPr>
          <a:lstStyle/>
          <a:p>
            <a:pPr>
              <a:spcBef>
                <a:spcPct val="50000"/>
              </a:spcBef>
            </a:pPr>
            <a:endParaRPr lang="en-US"/>
          </a:p>
        </p:txBody>
      </p:sp>
      <p:sp>
        <p:nvSpPr>
          <p:cNvPr id="35844" name="Text Box 4"/>
          <p:cNvSpPr txBox="1">
            <a:spLocks noChangeArrowheads="1"/>
          </p:cNvSpPr>
          <p:nvPr/>
        </p:nvSpPr>
        <p:spPr bwMode="auto">
          <a:xfrm>
            <a:off x="611188" y="1412875"/>
            <a:ext cx="7993062" cy="274638"/>
          </a:xfrm>
          <a:prstGeom prst="rect">
            <a:avLst/>
          </a:prstGeom>
          <a:noFill/>
          <a:ln w="9525">
            <a:noFill/>
            <a:miter lim="800000"/>
            <a:headEnd/>
            <a:tailEnd/>
          </a:ln>
        </p:spPr>
        <p:txBody>
          <a:bodyPr>
            <a:prstTxWarp prst="textNoShape">
              <a:avLst/>
            </a:prstTxWarp>
            <a:spAutoFit/>
          </a:bodyPr>
          <a:lstStyle/>
          <a:p>
            <a:pPr>
              <a:spcBef>
                <a:spcPct val="50000"/>
              </a:spcBef>
            </a:pPr>
            <a:endParaRPr lang="en-US"/>
          </a:p>
        </p:txBody>
      </p:sp>
    </p:spTree>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rcRect t="72936"/>
          <a:stretch>
            <a:fillRect/>
          </a:stretch>
        </p:blipFill>
        <p:spPr>
          <a:xfrm>
            <a:off x="2427161" y="4274247"/>
            <a:ext cx="4337304" cy="62941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1066" y="602217"/>
            <a:ext cx="5654568" cy="3512583"/>
          </a:xfrm>
          <a:prstGeom prst="rect">
            <a:avLst/>
          </a:prstGeom>
          <a:effectLst>
            <a:reflection stA="40000" endPos="32000" dist="12700" dir="5400000" sy="-100000" algn="bl" rotWithShape="0"/>
          </a:effectLst>
        </p:spPr>
      </p:pic>
      <p:pic>
        <p:nvPicPr>
          <p:cNvPr id="6" name="Picture 5" descr="7presentations logo.png"/>
          <p:cNvPicPr>
            <a:picLocks noChangeAspect="1"/>
          </p:cNvPicPr>
          <p:nvPr/>
        </p:nvPicPr>
        <p:blipFill>
          <a:blip r:embed="rId5"/>
          <a:stretch>
            <a:fillRect/>
          </a:stretch>
        </p:blipFill>
        <p:spPr>
          <a:xfrm>
            <a:off x="2928994" y="5029187"/>
            <a:ext cx="3336822" cy="905946"/>
          </a:xfrm>
          <a:prstGeom prst="rect">
            <a:avLst/>
          </a:prstGeom>
        </p:spPr>
      </p:pic>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Tax Landscape</a:t>
            </a:r>
            <a:endParaRPr lang="en-US" dirty="0"/>
          </a:p>
        </p:txBody>
      </p:sp>
      <p:sp>
        <p:nvSpPr>
          <p:cNvPr id="9" name="Rounded Rectangle 8"/>
          <p:cNvSpPr/>
          <p:nvPr/>
        </p:nvSpPr>
        <p:spPr>
          <a:xfrm>
            <a:off x="273412" y="1430334"/>
            <a:ext cx="2672988" cy="500066"/>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400" dirty="0" smtClean="0"/>
              <a:t>Offshore Evasion</a:t>
            </a:r>
            <a:endParaRPr lang="en-GB" sz="2400" dirty="0"/>
          </a:p>
        </p:txBody>
      </p:sp>
      <p:sp>
        <p:nvSpPr>
          <p:cNvPr id="10" name="TextBox 9"/>
          <p:cNvSpPr txBox="1"/>
          <p:nvPr/>
        </p:nvSpPr>
        <p:spPr>
          <a:xfrm>
            <a:off x="3031066" y="2252133"/>
            <a:ext cx="4538133" cy="1077218"/>
          </a:xfrm>
          <a:prstGeom prst="rect">
            <a:avLst/>
          </a:prstGeom>
          <a:noFill/>
        </p:spPr>
        <p:txBody>
          <a:bodyPr wrap="square" rtlCol="0">
            <a:spAutoFit/>
          </a:bodyPr>
          <a:lstStyle/>
          <a:p>
            <a:pPr algn="l">
              <a:buFontTx/>
              <a:buChar char="-"/>
            </a:pPr>
            <a:r>
              <a:rPr lang="en-US" dirty="0" smtClean="0"/>
              <a:t> International Action</a:t>
            </a:r>
          </a:p>
          <a:p>
            <a:pPr algn="l">
              <a:buFontTx/>
              <a:buChar char="-"/>
            </a:pPr>
            <a:r>
              <a:rPr lang="en-US" dirty="0" smtClean="0"/>
              <a:t> Disclosure Facilities</a:t>
            </a:r>
            <a:endParaRPr lang="en-US" dirty="0"/>
          </a:p>
        </p:txBody>
      </p:sp>
      <p:sp>
        <p:nvSpPr>
          <p:cNvPr id="11" name="Rounded Rectangle 10"/>
          <p:cNvSpPr/>
          <p:nvPr/>
        </p:nvSpPr>
        <p:spPr>
          <a:xfrm>
            <a:off x="307279" y="3513134"/>
            <a:ext cx="2672988" cy="500066"/>
          </a:xfrm>
          <a:prstGeom prst="roundRect">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400" dirty="0" smtClean="0"/>
              <a:t>Tax Avoidance</a:t>
            </a:r>
            <a:endParaRPr lang="en-GB" sz="2400" dirty="0"/>
          </a:p>
        </p:txBody>
      </p:sp>
      <p:sp>
        <p:nvSpPr>
          <p:cNvPr id="12" name="TextBox 11"/>
          <p:cNvSpPr txBox="1"/>
          <p:nvPr/>
        </p:nvSpPr>
        <p:spPr>
          <a:xfrm>
            <a:off x="3064933" y="4334933"/>
            <a:ext cx="4538133" cy="1077218"/>
          </a:xfrm>
          <a:prstGeom prst="rect">
            <a:avLst/>
          </a:prstGeom>
          <a:noFill/>
        </p:spPr>
        <p:txBody>
          <a:bodyPr wrap="square" rtlCol="0">
            <a:spAutoFit/>
          </a:bodyPr>
          <a:lstStyle/>
          <a:p>
            <a:pPr algn="l">
              <a:buFontTx/>
              <a:buChar char="-"/>
            </a:pPr>
            <a:r>
              <a:rPr lang="en-US" dirty="0" smtClean="0"/>
              <a:t> Publicity</a:t>
            </a:r>
          </a:p>
          <a:p>
            <a:pPr algn="l">
              <a:buFontTx/>
              <a:buChar char="-"/>
            </a:pPr>
            <a:r>
              <a:rPr lang="en-US" dirty="0" smtClean="0"/>
              <a:t> GAAR</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43198" y="1540931"/>
            <a:ext cx="3842883" cy="5147731"/>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The Tax Landscape</a:t>
            </a:r>
            <a:endParaRPr lang="en-US" dirty="0"/>
          </a:p>
        </p:txBody>
      </p:sp>
      <p:pic>
        <p:nvPicPr>
          <p:cNvPr id="3" name="Picture 2" descr="level-tax-playing-field.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2615781" y="1532466"/>
            <a:ext cx="3960064" cy="5605332"/>
          </a:xfrm>
          <a:prstGeom prst="rect">
            <a:avLst/>
          </a:prstGeom>
          <a:effectLst>
            <a:outerShdw blurRad="50800" dist="38100" dir="2700000">
              <a:srgbClr val="000000">
                <a:alpha val="43000"/>
              </a:srgbClr>
            </a:outerShdw>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RM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BD_1">
  <a:themeElements>
    <a:clrScheme name="3_BD_1 1">
      <a:dk1>
        <a:srgbClr val="37424A"/>
      </a:dk1>
      <a:lt1>
        <a:srgbClr val="FFFFFF"/>
      </a:lt1>
      <a:dk2>
        <a:srgbClr val="00467D"/>
      </a:dk2>
      <a:lt2>
        <a:srgbClr val="000000"/>
      </a:lt2>
      <a:accent1>
        <a:srgbClr val="FADA63"/>
      </a:accent1>
      <a:accent2>
        <a:srgbClr val="9E3039"/>
      </a:accent2>
      <a:accent3>
        <a:srgbClr val="FFFFFF"/>
      </a:accent3>
      <a:accent4>
        <a:srgbClr val="2D373E"/>
      </a:accent4>
      <a:accent5>
        <a:srgbClr val="FCEAB7"/>
      </a:accent5>
      <a:accent6>
        <a:srgbClr val="8F2A33"/>
      </a:accent6>
      <a:hlink>
        <a:srgbClr val="00365C"/>
      </a:hlink>
      <a:folHlink>
        <a:srgbClr val="5482AB"/>
      </a:folHlink>
    </a:clrScheme>
    <a:fontScheme name="3_BD_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_BD_1 1">
        <a:dk1>
          <a:srgbClr val="37424A"/>
        </a:dk1>
        <a:lt1>
          <a:srgbClr val="FFFFFF"/>
        </a:lt1>
        <a:dk2>
          <a:srgbClr val="00467D"/>
        </a:dk2>
        <a:lt2>
          <a:srgbClr val="000000"/>
        </a:lt2>
        <a:accent1>
          <a:srgbClr val="FADA63"/>
        </a:accent1>
        <a:accent2>
          <a:srgbClr val="9E3039"/>
        </a:accent2>
        <a:accent3>
          <a:srgbClr val="FFFFFF"/>
        </a:accent3>
        <a:accent4>
          <a:srgbClr val="2D373E"/>
        </a:accent4>
        <a:accent5>
          <a:srgbClr val="FCEAB7"/>
        </a:accent5>
        <a:accent6>
          <a:srgbClr val="8F2A33"/>
        </a:accent6>
        <a:hlink>
          <a:srgbClr val="00365C"/>
        </a:hlink>
        <a:folHlink>
          <a:srgbClr val="5482AB"/>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D_1">
  <a:themeElements>
    <a:clrScheme name="1_BD_1 1">
      <a:dk1>
        <a:srgbClr val="37424A"/>
      </a:dk1>
      <a:lt1>
        <a:srgbClr val="FFFFFF"/>
      </a:lt1>
      <a:dk2>
        <a:srgbClr val="00467D"/>
      </a:dk2>
      <a:lt2>
        <a:srgbClr val="000000"/>
      </a:lt2>
      <a:accent1>
        <a:srgbClr val="FADA63"/>
      </a:accent1>
      <a:accent2>
        <a:srgbClr val="9E3039"/>
      </a:accent2>
      <a:accent3>
        <a:srgbClr val="FFFFFF"/>
      </a:accent3>
      <a:accent4>
        <a:srgbClr val="2D373E"/>
      </a:accent4>
      <a:accent5>
        <a:srgbClr val="FCEAB7"/>
      </a:accent5>
      <a:accent6>
        <a:srgbClr val="8F2A33"/>
      </a:accent6>
      <a:hlink>
        <a:srgbClr val="00365C"/>
      </a:hlink>
      <a:folHlink>
        <a:srgbClr val="5482AB"/>
      </a:folHlink>
    </a:clrScheme>
    <a:fontScheme name="1_BD_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BD_1 1">
        <a:dk1>
          <a:srgbClr val="37424A"/>
        </a:dk1>
        <a:lt1>
          <a:srgbClr val="FFFFFF"/>
        </a:lt1>
        <a:dk2>
          <a:srgbClr val="00467D"/>
        </a:dk2>
        <a:lt2>
          <a:srgbClr val="000000"/>
        </a:lt2>
        <a:accent1>
          <a:srgbClr val="FADA63"/>
        </a:accent1>
        <a:accent2>
          <a:srgbClr val="9E3039"/>
        </a:accent2>
        <a:accent3>
          <a:srgbClr val="FFFFFF"/>
        </a:accent3>
        <a:accent4>
          <a:srgbClr val="2D373E"/>
        </a:accent4>
        <a:accent5>
          <a:srgbClr val="FCEAB7"/>
        </a:accent5>
        <a:accent6>
          <a:srgbClr val="8F2A33"/>
        </a:accent6>
        <a:hlink>
          <a:srgbClr val="00365C"/>
        </a:hlink>
        <a:folHlink>
          <a:srgbClr val="5482AB"/>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D_COVER">
  <a:themeElements>
    <a:clrScheme name="1_BD_COVER 1">
      <a:dk1>
        <a:srgbClr val="000000"/>
      </a:dk1>
      <a:lt1>
        <a:srgbClr val="FFFFFF"/>
      </a:lt1>
      <a:dk2>
        <a:srgbClr val="37424A"/>
      </a:dk2>
      <a:lt2>
        <a:srgbClr val="FFFFFF"/>
      </a:lt2>
      <a:accent1>
        <a:srgbClr val="FADA63"/>
      </a:accent1>
      <a:accent2>
        <a:srgbClr val="9E3039"/>
      </a:accent2>
      <a:accent3>
        <a:srgbClr val="AEB0B1"/>
      </a:accent3>
      <a:accent4>
        <a:srgbClr val="DADADA"/>
      </a:accent4>
      <a:accent5>
        <a:srgbClr val="FCEAB7"/>
      </a:accent5>
      <a:accent6>
        <a:srgbClr val="8F2A33"/>
      </a:accent6>
      <a:hlink>
        <a:srgbClr val="00365C"/>
      </a:hlink>
      <a:folHlink>
        <a:srgbClr val="5482AB"/>
      </a:folHlink>
    </a:clrScheme>
    <a:fontScheme name="1_BD_COV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BD_COVER 1">
        <a:dk1>
          <a:srgbClr val="000000"/>
        </a:dk1>
        <a:lt1>
          <a:srgbClr val="FFFFFF"/>
        </a:lt1>
        <a:dk2>
          <a:srgbClr val="37424A"/>
        </a:dk2>
        <a:lt2>
          <a:srgbClr val="FFFFFF"/>
        </a:lt2>
        <a:accent1>
          <a:srgbClr val="FADA63"/>
        </a:accent1>
        <a:accent2>
          <a:srgbClr val="9E3039"/>
        </a:accent2>
        <a:accent3>
          <a:srgbClr val="AEB0B1"/>
        </a:accent3>
        <a:accent4>
          <a:srgbClr val="DADADA"/>
        </a:accent4>
        <a:accent5>
          <a:srgbClr val="FCEAB7"/>
        </a:accent5>
        <a:accent6>
          <a:srgbClr val="8F2A33"/>
        </a:accent6>
        <a:hlink>
          <a:srgbClr val="00365C"/>
        </a:hlink>
        <a:folHlink>
          <a:srgbClr val="5482AB"/>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a:themeElements>
    <a:clrScheme name="Blank 1">
      <a:dk1>
        <a:srgbClr val="37424A"/>
      </a:dk1>
      <a:lt1>
        <a:srgbClr val="FFFFFF"/>
      </a:lt1>
      <a:dk2>
        <a:srgbClr val="00467D"/>
      </a:dk2>
      <a:lt2>
        <a:srgbClr val="000000"/>
      </a:lt2>
      <a:accent1>
        <a:srgbClr val="FADA63"/>
      </a:accent1>
      <a:accent2>
        <a:srgbClr val="9E3039"/>
      </a:accent2>
      <a:accent3>
        <a:srgbClr val="FFFFFF"/>
      </a:accent3>
      <a:accent4>
        <a:srgbClr val="2D373E"/>
      </a:accent4>
      <a:accent5>
        <a:srgbClr val="FCEAB7"/>
      </a:accent5>
      <a:accent6>
        <a:srgbClr val="8F2A33"/>
      </a:accent6>
      <a:hlink>
        <a:srgbClr val="00365C"/>
      </a:hlink>
      <a:folHlink>
        <a:srgbClr val="5482AB"/>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37424A"/>
        </a:dk1>
        <a:lt1>
          <a:srgbClr val="FFFFFF"/>
        </a:lt1>
        <a:dk2>
          <a:srgbClr val="00467D"/>
        </a:dk2>
        <a:lt2>
          <a:srgbClr val="000000"/>
        </a:lt2>
        <a:accent1>
          <a:srgbClr val="FADA63"/>
        </a:accent1>
        <a:accent2>
          <a:srgbClr val="9E3039"/>
        </a:accent2>
        <a:accent3>
          <a:srgbClr val="FFFFFF"/>
        </a:accent3>
        <a:accent4>
          <a:srgbClr val="2D373E"/>
        </a:accent4>
        <a:accent5>
          <a:srgbClr val="FCEAB7"/>
        </a:accent5>
        <a:accent6>
          <a:srgbClr val="8F2A33"/>
        </a:accent6>
        <a:hlink>
          <a:srgbClr val="00365C"/>
        </a:hlink>
        <a:folHlink>
          <a:srgbClr val="5482AB"/>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D_1">
  <a:themeElements>
    <a:clrScheme name="BD_1 1">
      <a:dk1>
        <a:srgbClr val="37424A"/>
      </a:dk1>
      <a:lt1>
        <a:srgbClr val="FFFFFF"/>
      </a:lt1>
      <a:dk2>
        <a:srgbClr val="00467D"/>
      </a:dk2>
      <a:lt2>
        <a:srgbClr val="000000"/>
      </a:lt2>
      <a:accent1>
        <a:srgbClr val="FADA63"/>
      </a:accent1>
      <a:accent2>
        <a:srgbClr val="9E3039"/>
      </a:accent2>
      <a:accent3>
        <a:srgbClr val="FFFFFF"/>
      </a:accent3>
      <a:accent4>
        <a:srgbClr val="2D373E"/>
      </a:accent4>
      <a:accent5>
        <a:srgbClr val="FCEAB7"/>
      </a:accent5>
      <a:accent6>
        <a:srgbClr val="8F2A33"/>
      </a:accent6>
      <a:hlink>
        <a:srgbClr val="00365C"/>
      </a:hlink>
      <a:folHlink>
        <a:srgbClr val="5482AB"/>
      </a:folHlink>
    </a:clrScheme>
    <a:fontScheme name="BD_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D_1 1">
        <a:dk1>
          <a:srgbClr val="37424A"/>
        </a:dk1>
        <a:lt1>
          <a:srgbClr val="FFFFFF"/>
        </a:lt1>
        <a:dk2>
          <a:srgbClr val="00467D"/>
        </a:dk2>
        <a:lt2>
          <a:srgbClr val="000000"/>
        </a:lt2>
        <a:accent1>
          <a:srgbClr val="FADA63"/>
        </a:accent1>
        <a:accent2>
          <a:srgbClr val="9E3039"/>
        </a:accent2>
        <a:accent3>
          <a:srgbClr val="FFFFFF"/>
        </a:accent3>
        <a:accent4>
          <a:srgbClr val="2D373E"/>
        </a:accent4>
        <a:accent5>
          <a:srgbClr val="FCEAB7"/>
        </a:accent5>
        <a:accent6>
          <a:srgbClr val="8F2A33"/>
        </a:accent6>
        <a:hlink>
          <a:srgbClr val="00365C"/>
        </a:hlink>
        <a:folHlink>
          <a:srgbClr val="5482AB"/>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BD_1">
  <a:themeElements>
    <a:clrScheme name="1_BD_1 1">
      <a:dk1>
        <a:srgbClr val="000000"/>
      </a:dk1>
      <a:lt1>
        <a:srgbClr val="FFFFFF"/>
      </a:lt1>
      <a:dk2>
        <a:srgbClr val="37424A"/>
      </a:dk2>
      <a:lt2>
        <a:srgbClr val="FFFFFF"/>
      </a:lt2>
      <a:accent1>
        <a:srgbClr val="FADA63"/>
      </a:accent1>
      <a:accent2>
        <a:srgbClr val="9E3039"/>
      </a:accent2>
      <a:accent3>
        <a:srgbClr val="AEB0B1"/>
      </a:accent3>
      <a:accent4>
        <a:srgbClr val="DADADA"/>
      </a:accent4>
      <a:accent5>
        <a:srgbClr val="FCEAB7"/>
      </a:accent5>
      <a:accent6>
        <a:srgbClr val="8F2A33"/>
      </a:accent6>
      <a:hlink>
        <a:srgbClr val="00365C"/>
      </a:hlink>
      <a:folHlink>
        <a:srgbClr val="5482AB"/>
      </a:folHlink>
    </a:clrScheme>
    <a:fontScheme name="1_BD_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BD_1 1">
        <a:dk1>
          <a:srgbClr val="000000"/>
        </a:dk1>
        <a:lt1>
          <a:srgbClr val="FFFFFF"/>
        </a:lt1>
        <a:dk2>
          <a:srgbClr val="37424A"/>
        </a:dk2>
        <a:lt2>
          <a:srgbClr val="FFFFFF"/>
        </a:lt2>
        <a:accent1>
          <a:srgbClr val="FADA63"/>
        </a:accent1>
        <a:accent2>
          <a:srgbClr val="9E3039"/>
        </a:accent2>
        <a:accent3>
          <a:srgbClr val="AEB0B1"/>
        </a:accent3>
        <a:accent4>
          <a:srgbClr val="DADADA"/>
        </a:accent4>
        <a:accent5>
          <a:srgbClr val="FCEAB7"/>
        </a:accent5>
        <a:accent6>
          <a:srgbClr val="8F2A33"/>
        </a:accent6>
        <a:hlink>
          <a:srgbClr val="00365C"/>
        </a:hlink>
        <a:folHlink>
          <a:srgbClr val="5482AB"/>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D_end">
  <a:themeElements>
    <a:clrScheme name="BD_end 1">
      <a:dk1>
        <a:srgbClr val="000000"/>
      </a:dk1>
      <a:lt1>
        <a:srgbClr val="FFFFFF"/>
      </a:lt1>
      <a:dk2>
        <a:srgbClr val="37424A"/>
      </a:dk2>
      <a:lt2>
        <a:srgbClr val="FFFFFF"/>
      </a:lt2>
      <a:accent1>
        <a:srgbClr val="FADA63"/>
      </a:accent1>
      <a:accent2>
        <a:srgbClr val="9E3039"/>
      </a:accent2>
      <a:accent3>
        <a:srgbClr val="AEB0B1"/>
      </a:accent3>
      <a:accent4>
        <a:srgbClr val="DADADA"/>
      </a:accent4>
      <a:accent5>
        <a:srgbClr val="FCEAB7"/>
      </a:accent5>
      <a:accent6>
        <a:srgbClr val="8F2A33"/>
      </a:accent6>
      <a:hlink>
        <a:srgbClr val="00365C"/>
      </a:hlink>
      <a:folHlink>
        <a:srgbClr val="5482AB"/>
      </a:folHlink>
    </a:clrScheme>
    <a:fontScheme name="BD_e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D_end 1">
        <a:dk1>
          <a:srgbClr val="000000"/>
        </a:dk1>
        <a:lt1>
          <a:srgbClr val="FFFFFF"/>
        </a:lt1>
        <a:dk2>
          <a:srgbClr val="37424A"/>
        </a:dk2>
        <a:lt2>
          <a:srgbClr val="FFFFFF"/>
        </a:lt2>
        <a:accent1>
          <a:srgbClr val="FADA63"/>
        </a:accent1>
        <a:accent2>
          <a:srgbClr val="9E3039"/>
        </a:accent2>
        <a:accent3>
          <a:srgbClr val="AEB0B1"/>
        </a:accent3>
        <a:accent4>
          <a:srgbClr val="DADADA"/>
        </a:accent4>
        <a:accent5>
          <a:srgbClr val="FCEAB7"/>
        </a:accent5>
        <a:accent6>
          <a:srgbClr val="8F2A33"/>
        </a:accent6>
        <a:hlink>
          <a:srgbClr val="00365C"/>
        </a:hlink>
        <a:folHlink>
          <a:srgbClr val="5482AB"/>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lank 1">
    <a:dk1>
      <a:srgbClr val="37424A"/>
    </a:dk1>
    <a:lt1>
      <a:srgbClr val="FFFFFF"/>
    </a:lt1>
    <a:dk2>
      <a:srgbClr val="00467D"/>
    </a:dk2>
    <a:lt2>
      <a:srgbClr val="000000"/>
    </a:lt2>
    <a:accent1>
      <a:srgbClr val="FADA63"/>
    </a:accent1>
    <a:accent2>
      <a:srgbClr val="9E3039"/>
    </a:accent2>
    <a:accent3>
      <a:srgbClr val="FFFFFF"/>
    </a:accent3>
    <a:accent4>
      <a:srgbClr val="2D373E"/>
    </a:accent4>
    <a:accent5>
      <a:srgbClr val="FCEAB7"/>
    </a:accent5>
    <a:accent6>
      <a:srgbClr val="8F2A33"/>
    </a:accent6>
    <a:hlink>
      <a:srgbClr val="00365C"/>
    </a:hlink>
    <a:folHlink>
      <a:srgbClr val="5482AB"/>
    </a:folHlink>
  </a:clrScheme>
</a:themeOverride>
</file>

<file path=docProps/app.xml><?xml version="1.0" encoding="utf-8"?>
<Properties xmlns="http://schemas.openxmlformats.org/officeDocument/2006/extended-properties" xmlns:vt="http://schemas.openxmlformats.org/officeDocument/2006/docPropsVTypes">
  <Template>RMT_Title</Template>
  <TotalTime>5414</TotalTime>
  <Words>1950</Words>
  <Application>Microsoft Office PowerPoint</Application>
  <PresentationFormat>On-screen Show (4:3)</PresentationFormat>
  <Paragraphs>661</Paragraphs>
  <Slides>79</Slides>
  <Notes>36</Notes>
  <HiddenSlides>0</HiddenSlides>
  <MMClips>0</MMClips>
  <ScaleCrop>false</ScaleCrop>
  <HeadingPairs>
    <vt:vector size="4" baseType="variant">
      <vt:variant>
        <vt:lpstr>Theme</vt:lpstr>
      </vt:variant>
      <vt:variant>
        <vt:i4>8</vt:i4>
      </vt:variant>
      <vt:variant>
        <vt:lpstr>Slide Titles</vt:lpstr>
      </vt:variant>
      <vt:variant>
        <vt:i4>79</vt:i4>
      </vt:variant>
    </vt:vector>
  </HeadingPairs>
  <TitlesOfParts>
    <vt:vector size="87" baseType="lpstr">
      <vt:lpstr>Default Design</vt:lpstr>
      <vt:lpstr>3_BD_1</vt:lpstr>
      <vt:lpstr>1_BD_1</vt:lpstr>
      <vt:lpstr>1_BD_COVER</vt:lpstr>
      <vt:lpstr>Blank</vt:lpstr>
      <vt:lpstr>BD_1</vt:lpstr>
      <vt:lpstr>2_BD_1</vt:lpstr>
      <vt:lpstr>BD_end</vt:lpstr>
      <vt:lpstr>PowerPoint Presentation</vt:lpstr>
      <vt:lpstr>PowerPoint Presentation</vt:lpstr>
      <vt:lpstr>PowerPoint Presentation</vt:lpstr>
      <vt:lpstr>PowerPoint Presentation</vt:lpstr>
      <vt:lpstr>The Tax Landscape</vt:lpstr>
      <vt:lpstr>The Tax Landscape</vt:lpstr>
      <vt:lpstr>The Tax Landscape</vt:lpstr>
      <vt:lpstr>The Tax Landscape</vt:lpstr>
      <vt:lpstr>The Tax Landscape</vt:lpstr>
      <vt:lpstr>The Tax Landscape</vt:lpstr>
      <vt:lpstr>General Anti Abuse Rule</vt:lpstr>
      <vt:lpstr>Statutory Residence Test</vt:lpstr>
      <vt:lpstr>Statutory Residence Test</vt:lpstr>
      <vt:lpstr>Statutory Residence Test</vt:lpstr>
      <vt:lpstr>Statutory Residence Test</vt:lpstr>
      <vt:lpstr>Income Tax Rates &amp; Allowances</vt:lpstr>
      <vt:lpstr>Personal Allowance</vt:lpstr>
      <vt:lpstr>Effective Rate of Tax on Dividends</vt:lpstr>
      <vt:lpstr>National Insurance</vt:lpstr>
      <vt:lpstr>National Insurance</vt:lpstr>
      <vt:lpstr>Income Tax and National  Insurance Impact</vt:lpstr>
      <vt:lpstr>Child Benefit Charge</vt:lpstr>
      <vt:lpstr>Child Benefit Charge</vt:lpstr>
      <vt:lpstr>Child Benefit Charge</vt:lpstr>
      <vt:lpstr>PowerPoint Presentation</vt:lpstr>
      <vt:lpstr>Corporation Tax</vt:lpstr>
      <vt:lpstr>Associated company</vt:lpstr>
      <vt:lpstr>PowerPoint Presentation</vt:lpstr>
      <vt:lpstr>PowerPoint Presentation</vt:lpstr>
      <vt:lpstr>PowerPoint Presentation</vt:lpstr>
      <vt:lpstr>Profit Extraction</vt:lpstr>
      <vt:lpstr>PowerPoint Presentation</vt:lpstr>
      <vt:lpstr>PowerPoint Presentation</vt:lpstr>
      <vt:lpstr>PowerPoint Presentation</vt:lpstr>
      <vt:lpstr>PowerPoint Presentation</vt:lpstr>
      <vt:lpstr>Enterprise Investment Scheme</vt:lpstr>
      <vt:lpstr>SEIS / EIS Comparison</vt:lpstr>
      <vt:lpstr>Enterprise Management  Incentive Scheme</vt:lpstr>
      <vt:lpstr>PowerPoint Presentation</vt:lpstr>
      <vt:lpstr>Employee Shareholder Status</vt:lpstr>
      <vt:lpstr>Employment Allowance</vt:lpstr>
      <vt:lpstr>Inheritance tax</vt:lpstr>
      <vt:lpstr>Inheritance tax</vt:lpstr>
      <vt:lpstr>PowerPoint Presentation</vt:lpstr>
      <vt:lpstr>Employee Related Loans</vt:lpstr>
      <vt:lpstr>Capital Allowances - Cars</vt:lpstr>
      <vt:lpstr>Capital Allowances - Cars</vt:lpstr>
      <vt:lpstr>Car Benefits</vt:lpstr>
      <vt:lpstr>Car Benefits</vt:lpstr>
      <vt:lpstr>Approved Mileage Allowance Payments</vt:lpstr>
      <vt:lpstr>Research &amp; Development Tax</vt:lpstr>
      <vt:lpstr>Research &amp; Development Tax</vt:lpstr>
      <vt:lpstr>Patent Box</vt:lpstr>
      <vt:lpstr>PowerPoint Presentation</vt:lpstr>
      <vt:lpstr>Capital Gains Tax</vt:lpstr>
      <vt:lpstr>Disincorporation Relief</vt:lpstr>
      <vt:lpstr>Disincorporation Relief</vt:lpstr>
      <vt:lpstr>VAT</vt:lpstr>
      <vt:lpstr>Capping of Tax Reliefs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RMT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Hello and Welcome</dc:title>
  <dc:creator>rs</dc:creator>
  <cp:lastModifiedBy>mf</cp:lastModifiedBy>
  <cp:revision>319</cp:revision>
  <dcterms:created xsi:type="dcterms:W3CDTF">2013-03-22T07:30:04Z</dcterms:created>
  <dcterms:modified xsi:type="dcterms:W3CDTF">2013-03-22T14:43:44Z</dcterms:modified>
</cp:coreProperties>
</file>